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63" r:id="rId2"/>
  </p:sldIdLst>
  <p:sldSz cx="30275213" cy="42803763"/>
  <p:notesSz cx="6858000" cy="9144000"/>
  <p:defaultTextStyle>
    <a:defPPr>
      <a:defRPr lang="da-DK"/>
    </a:defPPr>
    <a:lvl1pPr marL="0" algn="l" defTabSz="3507730" rtl="0" eaLnBrk="1" latinLnBrk="0" hangingPunct="1">
      <a:defRPr sz="6905" kern="1200">
        <a:solidFill>
          <a:schemeClr val="tx1"/>
        </a:solidFill>
        <a:latin typeface="+mn-lt"/>
        <a:ea typeface="+mn-ea"/>
        <a:cs typeface="+mn-cs"/>
      </a:defRPr>
    </a:lvl1pPr>
    <a:lvl2pPr marL="1753865" algn="l" defTabSz="3507730" rtl="0" eaLnBrk="1" latinLnBrk="0" hangingPunct="1">
      <a:defRPr sz="6905" kern="1200">
        <a:solidFill>
          <a:schemeClr val="tx1"/>
        </a:solidFill>
        <a:latin typeface="+mn-lt"/>
        <a:ea typeface="+mn-ea"/>
        <a:cs typeface="+mn-cs"/>
      </a:defRPr>
    </a:lvl2pPr>
    <a:lvl3pPr marL="3507730" algn="l" defTabSz="3507730" rtl="0" eaLnBrk="1" latinLnBrk="0" hangingPunct="1">
      <a:defRPr sz="6905" kern="1200">
        <a:solidFill>
          <a:schemeClr val="tx1"/>
        </a:solidFill>
        <a:latin typeface="+mn-lt"/>
        <a:ea typeface="+mn-ea"/>
        <a:cs typeface="+mn-cs"/>
      </a:defRPr>
    </a:lvl3pPr>
    <a:lvl4pPr marL="5261595" algn="l" defTabSz="3507730" rtl="0" eaLnBrk="1" latinLnBrk="0" hangingPunct="1">
      <a:defRPr sz="6905" kern="1200">
        <a:solidFill>
          <a:schemeClr val="tx1"/>
        </a:solidFill>
        <a:latin typeface="+mn-lt"/>
        <a:ea typeface="+mn-ea"/>
        <a:cs typeface="+mn-cs"/>
      </a:defRPr>
    </a:lvl4pPr>
    <a:lvl5pPr marL="7015460" algn="l" defTabSz="3507730" rtl="0" eaLnBrk="1" latinLnBrk="0" hangingPunct="1">
      <a:defRPr sz="6905" kern="1200">
        <a:solidFill>
          <a:schemeClr val="tx1"/>
        </a:solidFill>
        <a:latin typeface="+mn-lt"/>
        <a:ea typeface="+mn-ea"/>
        <a:cs typeface="+mn-cs"/>
      </a:defRPr>
    </a:lvl5pPr>
    <a:lvl6pPr marL="8769325" algn="l" defTabSz="3507730" rtl="0" eaLnBrk="1" latinLnBrk="0" hangingPunct="1">
      <a:defRPr sz="6905" kern="1200">
        <a:solidFill>
          <a:schemeClr val="tx1"/>
        </a:solidFill>
        <a:latin typeface="+mn-lt"/>
        <a:ea typeface="+mn-ea"/>
        <a:cs typeface="+mn-cs"/>
      </a:defRPr>
    </a:lvl6pPr>
    <a:lvl7pPr marL="10523190" algn="l" defTabSz="3507730" rtl="0" eaLnBrk="1" latinLnBrk="0" hangingPunct="1">
      <a:defRPr sz="6905" kern="1200">
        <a:solidFill>
          <a:schemeClr val="tx1"/>
        </a:solidFill>
        <a:latin typeface="+mn-lt"/>
        <a:ea typeface="+mn-ea"/>
        <a:cs typeface="+mn-cs"/>
      </a:defRPr>
    </a:lvl7pPr>
    <a:lvl8pPr marL="12277054" algn="l" defTabSz="3507730" rtl="0" eaLnBrk="1" latinLnBrk="0" hangingPunct="1">
      <a:defRPr sz="6905" kern="1200">
        <a:solidFill>
          <a:schemeClr val="tx1"/>
        </a:solidFill>
        <a:latin typeface="+mn-lt"/>
        <a:ea typeface="+mn-ea"/>
        <a:cs typeface="+mn-cs"/>
      </a:defRPr>
    </a:lvl8pPr>
    <a:lvl9pPr marL="14030919" algn="l" defTabSz="3507730" rtl="0" eaLnBrk="1" latinLnBrk="0" hangingPunct="1">
      <a:defRPr sz="6905"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2FFBAF2-3E7E-8D41-9483-784959366A7F}">
          <p14:sldIdLst>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DADAD"/>
    <a:srgbClr val="FDD101"/>
    <a:srgbClr val="1D1D1D"/>
    <a:srgbClr val="9A9A9A"/>
    <a:srgbClr val="7F7F7F"/>
    <a:srgbClr val="494949"/>
    <a:srgbClr val="FFB9AF"/>
    <a:srgbClr val="C87F73"/>
    <a:srgbClr val="E4755A"/>
    <a:srgbClr val="56A5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701"/>
    <p:restoredTop sz="97864"/>
  </p:normalViewPr>
  <p:slideViewPr>
    <p:cSldViewPr snapToGrid="0" snapToObjects="1">
      <p:cViewPr varScale="1">
        <p:scale>
          <a:sx n="26" d="100"/>
          <a:sy n="26" d="100"/>
        </p:scale>
        <p:origin x="4424" y="408"/>
      </p:cViewPr>
      <p:guideLst/>
    </p:cSldViewPr>
  </p:slideViewPr>
  <p:notesTextViewPr>
    <p:cViewPr>
      <p:scale>
        <a:sx n="85" d="100"/>
        <a:sy n="85"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image1.jpg>
</file>

<file path=ppt/media/image2.png>
</file>

<file path=ppt/media/image3.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42299E-5974-F94F-B31D-4236670E9E5B}" type="datetimeFigureOut">
              <a:rPr lang="da-DK" smtClean="0"/>
              <a:t>08.03.2025</a:t>
            </a:fld>
            <a:endParaRPr lang="da-DK"/>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9D653A-EF4B-FC40-AE8F-C14093CDFFB0}" type="slidenum">
              <a:rPr lang="da-DK" smtClean="0"/>
              <a:t>‹#›</a:t>
            </a:fld>
            <a:endParaRPr lang="da-DK"/>
          </a:p>
        </p:txBody>
      </p:sp>
    </p:spTree>
    <p:extLst>
      <p:ext uri="{BB962C8B-B14F-4D97-AF65-F5344CB8AC3E}">
        <p14:creationId xmlns:p14="http://schemas.microsoft.com/office/powerpoint/2010/main" val="1138092402"/>
      </p:ext>
    </p:extLst>
  </p:cSld>
  <p:clrMap bg1="lt1" tx1="dk1" bg2="lt2" tx2="dk2" accent1="accent1" accent2="accent2" accent3="accent3" accent4="accent4" accent5="accent5" accent6="accent6" hlink="hlink" folHlink="folHlink"/>
  <p:notesStyle>
    <a:lvl1pPr marL="0" algn="l" defTabSz="3507730" rtl="0" eaLnBrk="1" latinLnBrk="0" hangingPunct="1">
      <a:defRPr sz="4603" kern="1200">
        <a:solidFill>
          <a:schemeClr val="tx1"/>
        </a:solidFill>
        <a:latin typeface="+mn-lt"/>
        <a:ea typeface="+mn-ea"/>
        <a:cs typeface="+mn-cs"/>
      </a:defRPr>
    </a:lvl1pPr>
    <a:lvl2pPr marL="1753865" algn="l" defTabSz="3507730" rtl="0" eaLnBrk="1" latinLnBrk="0" hangingPunct="1">
      <a:defRPr sz="4603" kern="1200">
        <a:solidFill>
          <a:schemeClr val="tx1"/>
        </a:solidFill>
        <a:latin typeface="+mn-lt"/>
        <a:ea typeface="+mn-ea"/>
        <a:cs typeface="+mn-cs"/>
      </a:defRPr>
    </a:lvl2pPr>
    <a:lvl3pPr marL="3507730" algn="l" defTabSz="3507730" rtl="0" eaLnBrk="1" latinLnBrk="0" hangingPunct="1">
      <a:defRPr sz="4603" kern="1200">
        <a:solidFill>
          <a:schemeClr val="tx1"/>
        </a:solidFill>
        <a:latin typeface="+mn-lt"/>
        <a:ea typeface="+mn-ea"/>
        <a:cs typeface="+mn-cs"/>
      </a:defRPr>
    </a:lvl3pPr>
    <a:lvl4pPr marL="5261595" algn="l" defTabSz="3507730" rtl="0" eaLnBrk="1" latinLnBrk="0" hangingPunct="1">
      <a:defRPr sz="4603" kern="1200">
        <a:solidFill>
          <a:schemeClr val="tx1"/>
        </a:solidFill>
        <a:latin typeface="+mn-lt"/>
        <a:ea typeface="+mn-ea"/>
        <a:cs typeface="+mn-cs"/>
      </a:defRPr>
    </a:lvl4pPr>
    <a:lvl5pPr marL="7015460" algn="l" defTabSz="3507730" rtl="0" eaLnBrk="1" latinLnBrk="0" hangingPunct="1">
      <a:defRPr sz="4603" kern="1200">
        <a:solidFill>
          <a:schemeClr val="tx1"/>
        </a:solidFill>
        <a:latin typeface="+mn-lt"/>
        <a:ea typeface="+mn-ea"/>
        <a:cs typeface="+mn-cs"/>
      </a:defRPr>
    </a:lvl5pPr>
    <a:lvl6pPr marL="8769325" algn="l" defTabSz="3507730" rtl="0" eaLnBrk="1" latinLnBrk="0" hangingPunct="1">
      <a:defRPr sz="4603" kern="1200">
        <a:solidFill>
          <a:schemeClr val="tx1"/>
        </a:solidFill>
        <a:latin typeface="+mn-lt"/>
        <a:ea typeface="+mn-ea"/>
        <a:cs typeface="+mn-cs"/>
      </a:defRPr>
    </a:lvl6pPr>
    <a:lvl7pPr marL="10523190" algn="l" defTabSz="3507730" rtl="0" eaLnBrk="1" latinLnBrk="0" hangingPunct="1">
      <a:defRPr sz="4603" kern="1200">
        <a:solidFill>
          <a:schemeClr val="tx1"/>
        </a:solidFill>
        <a:latin typeface="+mn-lt"/>
        <a:ea typeface="+mn-ea"/>
        <a:cs typeface="+mn-cs"/>
      </a:defRPr>
    </a:lvl7pPr>
    <a:lvl8pPr marL="12277054" algn="l" defTabSz="3507730" rtl="0" eaLnBrk="1" latinLnBrk="0" hangingPunct="1">
      <a:defRPr sz="4603" kern="1200">
        <a:solidFill>
          <a:schemeClr val="tx1"/>
        </a:solidFill>
        <a:latin typeface="+mn-lt"/>
        <a:ea typeface="+mn-ea"/>
        <a:cs typeface="+mn-cs"/>
      </a:defRPr>
    </a:lvl8pPr>
    <a:lvl9pPr marL="14030919" algn="l" defTabSz="3507730" rtl="0" eaLnBrk="1" latinLnBrk="0" hangingPunct="1">
      <a:defRPr sz="460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009E78-898F-8468-A0F1-1370868C7D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5F066D-18D2-D1D3-EF44-F2E4553211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9B5528-0DF6-162D-1652-0582ADB53A0F}"/>
              </a:ext>
            </a:extLst>
          </p:cNvPr>
          <p:cNvSpPr>
            <a:spLocks noGrp="1"/>
          </p:cNvSpPr>
          <p:nvPr>
            <p:ph type="body" idx="1"/>
          </p:nvPr>
        </p:nvSpPr>
        <p:spPr/>
        <p:txBody>
          <a:bodyPr/>
          <a:lstStyle/>
          <a:p>
            <a:endParaRPr lang="da-DK" dirty="0"/>
          </a:p>
        </p:txBody>
      </p:sp>
      <p:sp>
        <p:nvSpPr>
          <p:cNvPr id="4" name="Slide Number Placeholder 3">
            <a:extLst>
              <a:ext uri="{FF2B5EF4-FFF2-40B4-BE49-F238E27FC236}">
                <a16:creationId xmlns:a16="http://schemas.microsoft.com/office/drawing/2014/main" id="{48344C7B-92C3-FD79-AF72-A7DC0598E159}"/>
              </a:ext>
            </a:extLst>
          </p:cNvPr>
          <p:cNvSpPr>
            <a:spLocks noGrp="1"/>
          </p:cNvSpPr>
          <p:nvPr>
            <p:ph type="sldNum" sz="quarter" idx="5"/>
          </p:nvPr>
        </p:nvSpPr>
        <p:spPr/>
        <p:txBody>
          <a:bodyPr/>
          <a:lstStyle/>
          <a:p>
            <a:fld id="{019D653A-EF4B-FC40-AE8F-C14093CDFFB0}" type="slidenum">
              <a:rPr lang="da-DK" smtClean="0"/>
              <a:t>1</a:t>
            </a:fld>
            <a:endParaRPr lang="da-DK"/>
          </a:p>
        </p:txBody>
      </p:sp>
    </p:spTree>
    <p:extLst>
      <p:ext uri="{BB962C8B-B14F-4D97-AF65-F5344CB8AC3E}">
        <p14:creationId xmlns:p14="http://schemas.microsoft.com/office/powerpoint/2010/main" val="1280916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048407-E286-D04A-BEB6-B0B898D14A2D}" type="datetimeFigureOut">
              <a:rPr lang="da-DK" smtClean="0"/>
              <a:t>08.03.2025</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35EB898-3034-1642-B693-3B3CE379EE74}" type="slidenum">
              <a:rPr lang="da-DK" smtClean="0"/>
              <a:t>‹#›</a:t>
            </a:fld>
            <a:endParaRPr lang="da-DK"/>
          </a:p>
        </p:txBody>
      </p:sp>
    </p:spTree>
    <p:extLst>
      <p:ext uri="{BB962C8B-B14F-4D97-AF65-F5344CB8AC3E}">
        <p14:creationId xmlns:p14="http://schemas.microsoft.com/office/powerpoint/2010/main" val="39043818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048407-E286-D04A-BEB6-B0B898D14A2D}" type="datetimeFigureOut">
              <a:rPr lang="da-DK" smtClean="0"/>
              <a:t>08.03.2025</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35EB898-3034-1642-B693-3B3CE379EE74}" type="slidenum">
              <a:rPr lang="da-DK" smtClean="0"/>
              <a:t>‹#›</a:t>
            </a:fld>
            <a:endParaRPr lang="da-DK"/>
          </a:p>
        </p:txBody>
      </p:sp>
    </p:spTree>
    <p:extLst>
      <p:ext uri="{BB962C8B-B14F-4D97-AF65-F5344CB8AC3E}">
        <p14:creationId xmlns:p14="http://schemas.microsoft.com/office/powerpoint/2010/main" val="36908434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048407-E286-D04A-BEB6-B0B898D14A2D}" type="datetimeFigureOut">
              <a:rPr lang="da-DK" smtClean="0"/>
              <a:t>08.03.2025</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35EB898-3034-1642-B693-3B3CE379EE74}" type="slidenum">
              <a:rPr lang="da-DK" smtClean="0"/>
              <a:t>‹#›</a:t>
            </a:fld>
            <a:endParaRPr lang="da-DK"/>
          </a:p>
        </p:txBody>
      </p:sp>
    </p:spTree>
    <p:extLst>
      <p:ext uri="{BB962C8B-B14F-4D97-AF65-F5344CB8AC3E}">
        <p14:creationId xmlns:p14="http://schemas.microsoft.com/office/powerpoint/2010/main" val="3098322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048407-E286-D04A-BEB6-B0B898D14A2D}" type="datetimeFigureOut">
              <a:rPr lang="da-DK" smtClean="0"/>
              <a:t>08.03.2025</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35EB898-3034-1642-B693-3B3CE379EE74}" type="slidenum">
              <a:rPr lang="da-DK" smtClean="0"/>
              <a:t>‹#›</a:t>
            </a:fld>
            <a:endParaRPr lang="da-DK"/>
          </a:p>
        </p:txBody>
      </p:sp>
    </p:spTree>
    <p:extLst>
      <p:ext uri="{BB962C8B-B14F-4D97-AF65-F5344CB8AC3E}">
        <p14:creationId xmlns:p14="http://schemas.microsoft.com/office/powerpoint/2010/main" val="305085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048407-E286-D04A-BEB6-B0B898D14A2D}" type="datetimeFigureOut">
              <a:rPr lang="da-DK" smtClean="0"/>
              <a:t>08.03.2025</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C35EB898-3034-1642-B693-3B3CE379EE74}" type="slidenum">
              <a:rPr lang="da-DK" smtClean="0"/>
              <a:t>‹#›</a:t>
            </a:fld>
            <a:endParaRPr lang="da-DK"/>
          </a:p>
        </p:txBody>
      </p:sp>
    </p:spTree>
    <p:extLst>
      <p:ext uri="{BB962C8B-B14F-4D97-AF65-F5344CB8AC3E}">
        <p14:creationId xmlns:p14="http://schemas.microsoft.com/office/powerpoint/2010/main" val="2159304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048407-E286-D04A-BEB6-B0B898D14A2D}" type="datetimeFigureOut">
              <a:rPr lang="da-DK" smtClean="0"/>
              <a:t>08.03.2025</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C35EB898-3034-1642-B693-3B3CE379EE74}" type="slidenum">
              <a:rPr lang="da-DK" smtClean="0"/>
              <a:t>‹#›</a:t>
            </a:fld>
            <a:endParaRPr lang="da-DK"/>
          </a:p>
        </p:txBody>
      </p:sp>
    </p:spTree>
    <p:extLst>
      <p:ext uri="{BB962C8B-B14F-4D97-AF65-F5344CB8AC3E}">
        <p14:creationId xmlns:p14="http://schemas.microsoft.com/office/powerpoint/2010/main" val="3427120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048407-E286-D04A-BEB6-B0B898D14A2D}" type="datetimeFigureOut">
              <a:rPr lang="da-DK" smtClean="0"/>
              <a:t>08.03.2025</a:t>
            </a:fld>
            <a:endParaRPr lang="da-DK"/>
          </a:p>
        </p:txBody>
      </p:sp>
      <p:sp>
        <p:nvSpPr>
          <p:cNvPr id="8" name="Footer Placeholder 7"/>
          <p:cNvSpPr>
            <a:spLocks noGrp="1"/>
          </p:cNvSpPr>
          <p:nvPr>
            <p:ph type="ftr" sz="quarter" idx="11"/>
          </p:nvPr>
        </p:nvSpPr>
        <p:spPr/>
        <p:txBody>
          <a:bodyPr/>
          <a:lstStyle/>
          <a:p>
            <a:endParaRPr lang="da-DK"/>
          </a:p>
        </p:txBody>
      </p:sp>
      <p:sp>
        <p:nvSpPr>
          <p:cNvPr id="9" name="Slide Number Placeholder 8"/>
          <p:cNvSpPr>
            <a:spLocks noGrp="1"/>
          </p:cNvSpPr>
          <p:nvPr>
            <p:ph type="sldNum" sz="quarter" idx="12"/>
          </p:nvPr>
        </p:nvSpPr>
        <p:spPr/>
        <p:txBody>
          <a:bodyPr/>
          <a:lstStyle/>
          <a:p>
            <a:fld id="{C35EB898-3034-1642-B693-3B3CE379EE74}" type="slidenum">
              <a:rPr lang="da-DK" smtClean="0"/>
              <a:t>‹#›</a:t>
            </a:fld>
            <a:endParaRPr lang="da-DK"/>
          </a:p>
        </p:txBody>
      </p:sp>
    </p:spTree>
    <p:extLst>
      <p:ext uri="{BB962C8B-B14F-4D97-AF65-F5344CB8AC3E}">
        <p14:creationId xmlns:p14="http://schemas.microsoft.com/office/powerpoint/2010/main" val="34854325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048407-E286-D04A-BEB6-B0B898D14A2D}" type="datetimeFigureOut">
              <a:rPr lang="da-DK" smtClean="0"/>
              <a:t>08.03.2025</a:t>
            </a:fld>
            <a:endParaRPr lang="da-DK"/>
          </a:p>
        </p:txBody>
      </p:sp>
      <p:sp>
        <p:nvSpPr>
          <p:cNvPr id="4" name="Footer Placeholder 3"/>
          <p:cNvSpPr>
            <a:spLocks noGrp="1"/>
          </p:cNvSpPr>
          <p:nvPr>
            <p:ph type="ftr" sz="quarter" idx="11"/>
          </p:nvPr>
        </p:nvSpPr>
        <p:spPr/>
        <p:txBody>
          <a:bodyPr/>
          <a:lstStyle/>
          <a:p>
            <a:endParaRPr lang="da-DK"/>
          </a:p>
        </p:txBody>
      </p:sp>
      <p:sp>
        <p:nvSpPr>
          <p:cNvPr id="5" name="Slide Number Placeholder 4"/>
          <p:cNvSpPr>
            <a:spLocks noGrp="1"/>
          </p:cNvSpPr>
          <p:nvPr>
            <p:ph type="sldNum" sz="quarter" idx="12"/>
          </p:nvPr>
        </p:nvSpPr>
        <p:spPr/>
        <p:txBody>
          <a:bodyPr/>
          <a:lstStyle/>
          <a:p>
            <a:fld id="{C35EB898-3034-1642-B693-3B3CE379EE74}" type="slidenum">
              <a:rPr lang="da-DK" smtClean="0"/>
              <a:t>‹#›</a:t>
            </a:fld>
            <a:endParaRPr lang="da-DK"/>
          </a:p>
        </p:txBody>
      </p:sp>
    </p:spTree>
    <p:extLst>
      <p:ext uri="{BB962C8B-B14F-4D97-AF65-F5344CB8AC3E}">
        <p14:creationId xmlns:p14="http://schemas.microsoft.com/office/powerpoint/2010/main" val="2015429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048407-E286-D04A-BEB6-B0B898D14A2D}" type="datetimeFigureOut">
              <a:rPr lang="da-DK" smtClean="0"/>
              <a:t>08.03.2025</a:t>
            </a:fld>
            <a:endParaRPr lang="da-DK"/>
          </a:p>
        </p:txBody>
      </p:sp>
      <p:sp>
        <p:nvSpPr>
          <p:cNvPr id="3" name="Footer Placeholder 2"/>
          <p:cNvSpPr>
            <a:spLocks noGrp="1"/>
          </p:cNvSpPr>
          <p:nvPr>
            <p:ph type="ftr" sz="quarter" idx="11"/>
          </p:nvPr>
        </p:nvSpPr>
        <p:spPr/>
        <p:txBody>
          <a:bodyPr/>
          <a:lstStyle/>
          <a:p>
            <a:endParaRPr lang="da-DK"/>
          </a:p>
        </p:txBody>
      </p:sp>
      <p:sp>
        <p:nvSpPr>
          <p:cNvPr id="4" name="Slide Number Placeholder 3"/>
          <p:cNvSpPr>
            <a:spLocks noGrp="1"/>
          </p:cNvSpPr>
          <p:nvPr>
            <p:ph type="sldNum" sz="quarter" idx="12"/>
          </p:nvPr>
        </p:nvSpPr>
        <p:spPr/>
        <p:txBody>
          <a:bodyPr/>
          <a:lstStyle/>
          <a:p>
            <a:fld id="{C35EB898-3034-1642-B693-3B3CE379EE74}" type="slidenum">
              <a:rPr lang="da-DK" smtClean="0"/>
              <a:t>‹#›</a:t>
            </a:fld>
            <a:endParaRPr lang="da-DK"/>
          </a:p>
        </p:txBody>
      </p:sp>
    </p:spTree>
    <p:extLst>
      <p:ext uri="{BB962C8B-B14F-4D97-AF65-F5344CB8AC3E}">
        <p14:creationId xmlns:p14="http://schemas.microsoft.com/office/powerpoint/2010/main" val="19438162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Edit Master text styles</a:t>
            </a:r>
          </a:p>
        </p:txBody>
      </p:sp>
      <p:sp>
        <p:nvSpPr>
          <p:cNvPr id="5" name="Date Placeholder 4"/>
          <p:cNvSpPr>
            <a:spLocks noGrp="1"/>
          </p:cNvSpPr>
          <p:nvPr>
            <p:ph type="dt" sz="half" idx="10"/>
          </p:nvPr>
        </p:nvSpPr>
        <p:spPr/>
        <p:txBody>
          <a:bodyPr/>
          <a:lstStyle/>
          <a:p>
            <a:fld id="{99048407-E286-D04A-BEB6-B0B898D14A2D}" type="datetimeFigureOut">
              <a:rPr lang="da-DK" smtClean="0"/>
              <a:t>08.03.2025</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C35EB898-3034-1642-B693-3B3CE379EE74}" type="slidenum">
              <a:rPr lang="da-DK" smtClean="0"/>
              <a:t>‹#›</a:t>
            </a:fld>
            <a:endParaRPr lang="da-DK"/>
          </a:p>
        </p:txBody>
      </p:sp>
    </p:spTree>
    <p:extLst>
      <p:ext uri="{BB962C8B-B14F-4D97-AF65-F5344CB8AC3E}">
        <p14:creationId xmlns:p14="http://schemas.microsoft.com/office/powerpoint/2010/main" val="3093058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a:t>Click icon to add picture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Edit Master text styles</a:t>
            </a:r>
          </a:p>
        </p:txBody>
      </p:sp>
      <p:sp>
        <p:nvSpPr>
          <p:cNvPr id="5" name="Date Placeholder 4"/>
          <p:cNvSpPr>
            <a:spLocks noGrp="1"/>
          </p:cNvSpPr>
          <p:nvPr>
            <p:ph type="dt" sz="half" idx="10"/>
          </p:nvPr>
        </p:nvSpPr>
        <p:spPr/>
        <p:txBody>
          <a:bodyPr/>
          <a:lstStyle/>
          <a:p>
            <a:fld id="{99048407-E286-D04A-BEB6-B0B898D14A2D}" type="datetimeFigureOut">
              <a:rPr lang="da-DK" smtClean="0"/>
              <a:t>08.03.2025</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C35EB898-3034-1642-B693-3B3CE379EE74}" type="slidenum">
              <a:rPr lang="da-DK" smtClean="0"/>
              <a:t>‹#›</a:t>
            </a:fld>
            <a:endParaRPr lang="da-DK"/>
          </a:p>
        </p:txBody>
      </p:sp>
    </p:spTree>
    <p:extLst>
      <p:ext uri="{BB962C8B-B14F-4D97-AF65-F5344CB8AC3E}">
        <p14:creationId xmlns:p14="http://schemas.microsoft.com/office/powerpoint/2010/main" val="3308561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99048407-E286-D04A-BEB6-B0B898D14A2D}" type="datetimeFigureOut">
              <a:rPr lang="da-DK" smtClean="0"/>
              <a:t>08.03.2025</a:t>
            </a:fld>
            <a:endParaRPr lang="da-DK"/>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da-DK"/>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C35EB898-3034-1642-B693-3B3CE379EE74}" type="slidenum">
              <a:rPr lang="da-DK" smtClean="0"/>
              <a:t>‹#›</a:t>
            </a:fld>
            <a:endParaRPr lang="da-DK"/>
          </a:p>
        </p:txBody>
      </p:sp>
    </p:spTree>
    <p:extLst>
      <p:ext uri="{BB962C8B-B14F-4D97-AF65-F5344CB8AC3E}">
        <p14:creationId xmlns:p14="http://schemas.microsoft.com/office/powerpoint/2010/main" val="18890388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emf"/><Relationship Id="rId13" Type="http://schemas.openxmlformats.org/officeDocument/2006/relationships/image" Target="../media/image9.png"/><Relationship Id="rId3" Type="http://schemas.openxmlformats.org/officeDocument/2006/relationships/image" Target="../media/image1.jpg"/><Relationship Id="rId7" Type="http://schemas.openxmlformats.org/officeDocument/2006/relationships/image" Target="../media/image4.png"/><Relationship Id="rId12"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emf"/><Relationship Id="rId5" Type="http://schemas.microsoft.com/office/2007/relationships/hdphoto" Target="../media/hdphoto1.wdp"/><Relationship Id="rId10" Type="http://schemas.openxmlformats.org/officeDocument/2006/relationships/image" Target="../media/image7.emf"/><Relationship Id="rId4" Type="http://schemas.openxmlformats.org/officeDocument/2006/relationships/image" Target="../media/image2.png"/><Relationship Id="rId9" Type="http://schemas.openxmlformats.org/officeDocument/2006/relationships/image" Target="../media/image6.emf"/><Relationship Id="rId1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DADAD"/>
        </a:solidFill>
        <a:effectLst/>
      </p:bgPr>
    </p:bg>
    <p:spTree>
      <p:nvGrpSpPr>
        <p:cNvPr id="1" name="">
          <a:extLst>
            <a:ext uri="{FF2B5EF4-FFF2-40B4-BE49-F238E27FC236}">
              <a16:creationId xmlns:a16="http://schemas.microsoft.com/office/drawing/2014/main" id="{63E9CD57-094C-AC14-FF9B-004E6AC08D4F}"/>
            </a:ext>
          </a:extLst>
        </p:cNvPr>
        <p:cNvGrpSpPr/>
        <p:nvPr/>
      </p:nvGrpSpPr>
      <p:grpSpPr>
        <a:xfrm>
          <a:off x="0" y="0"/>
          <a:ext cx="0" cy="0"/>
          <a:chOff x="0" y="0"/>
          <a:chExt cx="0" cy="0"/>
        </a:xfrm>
      </p:grpSpPr>
      <p:sp>
        <p:nvSpPr>
          <p:cNvPr id="13" name="Rectangle 12">
            <a:extLst>
              <a:ext uri="{FF2B5EF4-FFF2-40B4-BE49-F238E27FC236}">
                <a16:creationId xmlns:a16="http://schemas.microsoft.com/office/drawing/2014/main" id="{F9A12E4C-098E-9D11-FE0F-0E34DB478C20}"/>
              </a:ext>
            </a:extLst>
          </p:cNvPr>
          <p:cNvSpPr>
            <a:spLocks noGrp="1" noRot="1" noMove="1" noResize="1" noEditPoints="1" noAdjustHandles="1" noChangeArrowheads="1" noChangeShapeType="1"/>
          </p:cNvSpPr>
          <p:nvPr/>
        </p:nvSpPr>
        <p:spPr>
          <a:xfrm>
            <a:off x="1" y="5584372"/>
            <a:ext cx="30275212" cy="37219391"/>
          </a:xfrm>
          <a:prstGeom prst="rect">
            <a:avLst/>
          </a:prstGeom>
          <a:blipFill dpi="0" rotWithShape="1">
            <a:blip r:embed="rId3"/>
            <a:srcRect/>
            <a:stretch>
              <a:fillRect/>
            </a:stretch>
          </a:blipFill>
          <a:ln>
            <a:noFill/>
          </a:ln>
          <a:effectLst>
            <a:outerShdw blurRad="50800" dist="50800" dir="5400000" algn="c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0000"/>
              </a:solidFill>
            </a:endParaRPr>
          </a:p>
        </p:txBody>
      </p:sp>
      <p:sp>
        <p:nvSpPr>
          <p:cNvPr id="27" name="Rectangle 26">
            <a:extLst>
              <a:ext uri="{FF2B5EF4-FFF2-40B4-BE49-F238E27FC236}">
                <a16:creationId xmlns:a16="http://schemas.microsoft.com/office/drawing/2014/main" id="{1CA2D0EE-0722-BCA4-9632-12665163ED2C}"/>
              </a:ext>
            </a:extLst>
          </p:cNvPr>
          <p:cNvSpPr>
            <a:spLocks/>
          </p:cNvSpPr>
          <p:nvPr/>
        </p:nvSpPr>
        <p:spPr>
          <a:xfrm>
            <a:off x="-1" y="0"/>
            <a:ext cx="30275213" cy="5492799"/>
          </a:xfrm>
          <a:prstGeom prst="rect">
            <a:avLst/>
          </a:prstGeom>
          <a:gradFill flip="none" rotWithShape="1">
            <a:gsLst>
              <a:gs pos="48000">
                <a:srgbClr val="3C5A68"/>
              </a:gs>
              <a:gs pos="0">
                <a:schemeClr val="tx1"/>
              </a:gs>
              <a:gs pos="100000">
                <a:srgbClr val="2F4651"/>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7629C2B8-83A4-903D-B647-D749644BF47A}"/>
              </a:ext>
            </a:extLst>
          </p:cNvPr>
          <p:cNvSpPr/>
          <p:nvPr/>
        </p:nvSpPr>
        <p:spPr>
          <a:xfrm>
            <a:off x="371212" y="1267055"/>
            <a:ext cx="29702981" cy="2222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b="1" dirty="0">
                <a:solidFill>
                  <a:srgbClr val="5AD4EB"/>
                </a:solidFill>
                <a:effectLst>
                  <a:glow rad="881222">
                    <a:schemeClr val="accent1">
                      <a:alpha val="40000"/>
                    </a:schemeClr>
                  </a:glow>
                </a:effectLst>
                <a:latin typeface="Roboto" panose="02000000000000000000" pitchFamily="2" charset="0"/>
                <a:ea typeface="Roboto" panose="02000000000000000000" pitchFamily="2" charset="0"/>
                <a:cs typeface="Roboto" panose="02000000000000000000" pitchFamily="2" charset="0"/>
              </a:rPr>
              <a:t>How Molecular Conformational Changes Affect Changes in Free Energy</a:t>
            </a:r>
          </a:p>
        </p:txBody>
      </p:sp>
      <p:sp>
        <p:nvSpPr>
          <p:cNvPr id="39" name="Rectangle 38">
            <a:extLst>
              <a:ext uri="{FF2B5EF4-FFF2-40B4-BE49-F238E27FC236}">
                <a16:creationId xmlns:a16="http://schemas.microsoft.com/office/drawing/2014/main" id="{8E381A2B-CD6E-16A2-4508-5B0AB8B8C57E}"/>
              </a:ext>
            </a:extLst>
          </p:cNvPr>
          <p:cNvSpPr/>
          <p:nvPr/>
        </p:nvSpPr>
        <p:spPr>
          <a:xfrm>
            <a:off x="0" y="3569084"/>
            <a:ext cx="30275214" cy="2222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300" b="1" dirty="0">
                <a:solidFill>
                  <a:schemeClr val="bg1"/>
                </a:solidFill>
                <a:effectLst>
                  <a:glow>
                    <a:schemeClr val="accent1"/>
                  </a:glow>
                </a:effectLst>
                <a:latin typeface="Avenir" panose="02000503020000020003" pitchFamily="2" charset="0"/>
              </a:rPr>
              <a:t>Insight from Structural Analysis, Free-Energy Calculations, Kirkwood-Buff Theory</a:t>
            </a:r>
          </a:p>
        </p:txBody>
      </p:sp>
      <p:grpSp>
        <p:nvGrpSpPr>
          <p:cNvPr id="17" name="Group 16">
            <a:extLst>
              <a:ext uri="{FF2B5EF4-FFF2-40B4-BE49-F238E27FC236}">
                <a16:creationId xmlns:a16="http://schemas.microsoft.com/office/drawing/2014/main" id="{B0D7DAD5-EE17-3E95-22E8-C60BCA95D32C}"/>
              </a:ext>
            </a:extLst>
          </p:cNvPr>
          <p:cNvGrpSpPr/>
          <p:nvPr/>
        </p:nvGrpSpPr>
        <p:grpSpPr>
          <a:xfrm>
            <a:off x="16286221" y="32418952"/>
            <a:ext cx="13787972" cy="1030416"/>
            <a:chOff x="694944" y="6816238"/>
            <a:chExt cx="13787972" cy="1030416"/>
          </a:xfrm>
        </p:grpSpPr>
        <p:sp>
          <p:nvSpPr>
            <p:cNvPr id="18" name="TextBox 17">
              <a:extLst>
                <a:ext uri="{FF2B5EF4-FFF2-40B4-BE49-F238E27FC236}">
                  <a16:creationId xmlns:a16="http://schemas.microsoft.com/office/drawing/2014/main" id="{AE1D2278-6AB4-3F02-0899-8648BA2918C1}"/>
                </a:ext>
              </a:extLst>
            </p:cNvPr>
            <p:cNvSpPr txBox="1"/>
            <p:nvPr/>
          </p:nvSpPr>
          <p:spPr>
            <a:xfrm>
              <a:off x="694944" y="6816238"/>
              <a:ext cx="8172610" cy="861774"/>
            </a:xfrm>
            <a:prstGeom prst="rect">
              <a:avLst/>
            </a:prstGeom>
            <a:noFill/>
          </p:spPr>
          <p:txBody>
            <a:bodyPr wrap="square" rtlCol="0">
              <a:spAutoFit/>
            </a:bodyPr>
            <a:lstStyle/>
            <a:p>
              <a:pPr marL="914400" indent="-914400">
                <a:buClr>
                  <a:srgbClr val="73C8D2"/>
                </a:buClr>
                <a:buFont typeface="+mj-lt"/>
                <a:buAutoNum type="arabicPeriod" startAt="6"/>
              </a:pPr>
              <a:r>
                <a:rPr lang="en-US" sz="5000" dirty="0">
                  <a:solidFill>
                    <a:schemeClr val="bg1"/>
                  </a:solidFill>
                  <a:latin typeface="Avenir Book" panose="02000503020000020003" pitchFamily="2" charset="0"/>
                </a:rPr>
                <a:t>Conclusion</a:t>
              </a:r>
            </a:p>
          </p:txBody>
        </p:sp>
        <p:cxnSp>
          <p:nvCxnSpPr>
            <p:cNvPr id="19" name="Straight Connector 18">
              <a:extLst>
                <a:ext uri="{FF2B5EF4-FFF2-40B4-BE49-F238E27FC236}">
                  <a16:creationId xmlns:a16="http://schemas.microsoft.com/office/drawing/2014/main" id="{B3E2F0EE-B861-95D7-4480-4FA4F8019A8B}"/>
                </a:ext>
              </a:extLst>
            </p:cNvPr>
            <p:cNvCxnSpPr>
              <a:cxnSpLocks/>
            </p:cNvCxnSpPr>
            <p:nvPr/>
          </p:nvCxnSpPr>
          <p:spPr>
            <a:xfrm>
              <a:off x="824163" y="7846654"/>
              <a:ext cx="13658753" cy="0"/>
            </a:xfrm>
            <a:prstGeom prst="line">
              <a:avLst/>
            </a:prstGeom>
            <a:ln w="117475">
              <a:gradFill flip="none" rotWithShape="1">
                <a:gsLst>
                  <a:gs pos="0">
                    <a:schemeClr val="accent1">
                      <a:lumMod val="5000"/>
                      <a:lumOff val="95000"/>
                    </a:schemeClr>
                  </a:gs>
                  <a:gs pos="52000">
                    <a:schemeClr val="accent1">
                      <a:lumMod val="45000"/>
                      <a:lumOff val="55000"/>
                    </a:schemeClr>
                  </a:gs>
                  <a:gs pos="63000">
                    <a:schemeClr val="accent1">
                      <a:lumMod val="45000"/>
                      <a:lumOff val="55000"/>
                    </a:schemeClr>
                  </a:gs>
                  <a:gs pos="79000">
                    <a:schemeClr val="tx1">
                      <a:alpha val="0"/>
                    </a:schemeClr>
                  </a:gs>
                  <a:gs pos="100000">
                    <a:schemeClr val="tx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96" name="Group 95">
            <a:extLst>
              <a:ext uri="{FF2B5EF4-FFF2-40B4-BE49-F238E27FC236}">
                <a16:creationId xmlns:a16="http://schemas.microsoft.com/office/drawing/2014/main" id="{67CC2B27-75DF-0B53-DDC4-1BA77D161F65}"/>
              </a:ext>
            </a:extLst>
          </p:cNvPr>
          <p:cNvGrpSpPr/>
          <p:nvPr/>
        </p:nvGrpSpPr>
        <p:grpSpPr>
          <a:xfrm>
            <a:off x="371212" y="39605992"/>
            <a:ext cx="29564092" cy="2986775"/>
            <a:chOff x="371212" y="39398172"/>
            <a:chExt cx="29564092" cy="2986775"/>
          </a:xfrm>
        </p:grpSpPr>
        <p:sp>
          <p:nvSpPr>
            <p:cNvPr id="40" name="Rounded Rectangle 39">
              <a:extLst>
                <a:ext uri="{FF2B5EF4-FFF2-40B4-BE49-F238E27FC236}">
                  <a16:creationId xmlns:a16="http://schemas.microsoft.com/office/drawing/2014/main" id="{9D64F1AF-C20B-D128-5B63-8BEEF7C35B55}"/>
                </a:ext>
              </a:extLst>
            </p:cNvPr>
            <p:cNvSpPr/>
            <p:nvPr/>
          </p:nvSpPr>
          <p:spPr>
            <a:xfrm>
              <a:off x="371212" y="39398172"/>
              <a:ext cx="29564092" cy="2986775"/>
            </a:xfrm>
            <a:prstGeom prst="roundRect">
              <a:avLst>
                <a:gd name="adj" fmla="val 28570"/>
              </a:avLst>
            </a:prstGeom>
            <a:solidFill>
              <a:srgbClr val="2F465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Box 40">
              <a:extLst>
                <a:ext uri="{FF2B5EF4-FFF2-40B4-BE49-F238E27FC236}">
                  <a16:creationId xmlns:a16="http://schemas.microsoft.com/office/drawing/2014/main" id="{7893DC4B-12C2-8F0F-8804-B942D068277A}"/>
                </a:ext>
              </a:extLst>
            </p:cNvPr>
            <p:cNvSpPr txBox="1"/>
            <p:nvPr/>
          </p:nvSpPr>
          <p:spPr>
            <a:xfrm>
              <a:off x="5974685" y="39471692"/>
              <a:ext cx="2442976" cy="646331"/>
            </a:xfrm>
            <a:prstGeom prst="rect">
              <a:avLst/>
            </a:prstGeom>
            <a:noFill/>
          </p:spPr>
          <p:txBody>
            <a:bodyPr wrap="none" rtlCol="0">
              <a:spAutoFit/>
            </a:bodyPr>
            <a:lstStyle/>
            <a:p>
              <a:r>
                <a:rPr lang="en-US" sz="3600" dirty="0">
                  <a:solidFill>
                    <a:schemeClr val="bg1"/>
                  </a:solidFill>
                  <a:latin typeface="Avenir Book" panose="02000503020000020003" pitchFamily="2" charset="0"/>
                </a:rPr>
                <a:t>References</a:t>
              </a:r>
            </a:p>
          </p:txBody>
        </p:sp>
        <p:sp>
          <p:nvSpPr>
            <p:cNvPr id="42" name="TextBox 41">
              <a:extLst>
                <a:ext uri="{FF2B5EF4-FFF2-40B4-BE49-F238E27FC236}">
                  <a16:creationId xmlns:a16="http://schemas.microsoft.com/office/drawing/2014/main" id="{F3B7FD74-8034-1E2A-325E-31802424050F}"/>
                </a:ext>
              </a:extLst>
            </p:cNvPr>
            <p:cNvSpPr txBox="1"/>
            <p:nvPr/>
          </p:nvSpPr>
          <p:spPr>
            <a:xfrm>
              <a:off x="19550454" y="40023248"/>
              <a:ext cx="5818516" cy="707886"/>
            </a:xfrm>
            <a:prstGeom prst="rect">
              <a:avLst/>
            </a:prstGeom>
            <a:noFill/>
          </p:spPr>
          <p:txBody>
            <a:bodyPr wrap="none" rtlCol="0">
              <a:spAutoFit/>
            </a:bodyPr>
            <a:lstStyle/>
            <a:p>
              <a:r>
                <a:rPr lang="en-US" sz="4000" dirty="0">
                  <a:solidFill>
                    <a:schemeClr val="bg1"/>
                  </a:solidFill>
                  <a:latin typeface="Avenir Book" panose="02000503020000020003" pitchFamily="2" charset="0"/>
                </a:rPr>
                <a:t>Dr. Stefan Hervø-Hansen</a:t>
              </a:r>
            </a:p>
          </p:txBody>
        </p:sp>
        <p:pic>
          <p:nvPicPr>
            <p:cNvPr id="50" name="Picture 49">
              <a:extLst>
                <a:ext uri="{FF2B5EF4-FFF2-40B4-BE49-F238E27FC236}">
                  <a16:creationId xmlns:a16="http://schemas.microsoft.com/office/drawing/2014/main" id="{79C105A4-03DE-A6EE-524E-34BA889FB731}"/>
                </a:ext>
              </a:extLst>
            </p:cNvPr>
            <p:cNvPicPr>
              <a:picLocks noChangeAspect="1"/>
            </p:cNvPicPr>
            <p:nvPr/>
          </p:nvPicPr>
          <p:blipFill>
            <a:blip r:embed="rId4">
              <a:extLst>
                <a:ext uri="{BEBA8EAE-BF5A-486C-A8C5-ECC9F3942E4B}">
                  <a14:imgProps xmlns:a14="http://schemas.microsoft.com/office/drawing/2010/main">
                    <a14:imgLayer r:embed="rId5">
                      <a14:imgEffect>
                        <a14:saturation sat="0"/>
                      </a14:imgEffect>
                    </a14:imgLayer>
                  </a14:imgProps>
                </a:ext>
              </a:extLst>
            </a:blip>
            <a:srcRect l="2991" r="2991"/>
            <a:stretch/>
          </p:blipFill>
          <p:spPr>
            <a:xfrm>
              <a:off x="25529029" y="39587052"/>
              <a:ext cx="2609014" cy="260901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51" name="TextBox 50">
              <a:extLst>
                <a:ext uri="{FF2B5EF4-FFF2-40B4-BE49-F238E27FC236}">
                  <a16:creationId xmlns:a16="http://schemas.microsoft.com/office/drawing/2014/main" id="{F13B59FB-A8D2-6094-D803-9C27FCD9FAF0}"/>
                </a:ext>
              </a:extLst>
            </p:cNvPr>
            <p:cNvSpPr txBox="1"/>
            <p:nvPr/>
          </p:nvSpPr>
          <p:spPr>
            <a:xfrm>
              <a:off x="2086441" y="39963251"/>
              <a:ext cx="10219464" cy="2369623"/>
            </a:xfrm>
            <a:prstGeom prst="rect">
              <a:avLst/>
            </a:prstGeom>
            <a:noFill/>
          </p:spPr>
          <p:txBody>
            <a:bodyPr wrap="none" rtlCol="0">
              <a:spAutoFit/>
            </a:bodyPr>
            <a:lstStyle/>
            <a:p>
              <a:pPr marL="457200" indent="-457200">
                <a:lnSpc>
                  <a:spcPct val="125000"/>
                </a:lnSpc>
                <a:buAutoNum type="arabicPeriod"/>
              </a:pPr>
              <a:r>
                <a:rPr lang="en-US" sz="3000" dirty="0">
                  <a:solidFill>
                    <a:schemeClr val="bg1"/>
                  </a:solidFill>
                  <a:latin typeface="Avenir Book" panose="02000503020000020003" pitchFamily="2" charset="0"/>
                </a:rPr>
                <a:t>Hervø-Hansen, S. (2022) </a:t>
              </a:r>
              <a:r>
                <a:rPr lang="en-US" sz="3000" b="0" i="1" u="none" strike="noStrike" dirty="0">
                  <a:solidFill>
                    <a:schemeClr val="bg1"/>
                  </a:solidFill>
                  <a:effectLst/>
                  <a:latin typeface="Avenir Book" panose="02000503020000020003" pitchFamily="2" charset="0"/>
                </a:rPr>
                <a:t>Phys. Chem. Chem. Phys., 24.</a:t>
              </a:r>
            </a:p>
            <a:p>
              <a:pPr marL="457200" indent="-457200">
                <a:lnSpc>
                  <a:spcPct val="125000"/>
                </a:lnSpc>
                <a:buFontTx/>
                <a:buAutoNum type="arabicPeriod"/>
              </a:pPr>
              <a:r>
                <a:rPr lang="en-US" sz="3000" dirty="0">
                  <a:solidFill>
                    <a:schemeClr val="bg1"/>
                  </a:solidFill>
                  <a:latin typeface="Avenir Book" panose="02000503020000020003" pitchFamily="2" charset="0"/>
                </a:rPr>
                <a:t>Hervø-Hansen, S. (2024) </a:t>
              </a:r>
              <a:r>
                <a:rPr lang="en-US" sz="3000" b="0" i="1" u="none" strike="noStrike" dirty="0">
                  <a:solidFill>
                    <a:schemeClr val="bg1"/>
                  </a:solidFill>
                  <a:effectLst/>
                  <a:latin typeface="Avenir Book" panose="02000503020000020003" pitchFamily="2" charset="0"/>
                </a:rPr>
                <a:t>Chem. Sci., 15.</a:t>
              </a:r>
              <a:endParaRPr lang="en-US" sz="3000" dirty="0">
                <a:solidFill>
                  <a:schemeClr val="bg1"/>
                </a:solidFill>
                <a:latin typeface="Avenir Book" panose="02000503020000020003" pitchFamily="2" charset="0"/>
              </a:endParaRPr>
            </a:p>
            <a:p>
              <a:pPr marL="457200" indent="-457200">
                <a:lnSpc>
                  <a:spcPct val="125000"/>
                </a:lnSpc>
                <a:buAutoNum type="arabicPeriod"/>
              </a:pPr>
              <a:r>
                <a:rPr lang="en-US" sz="3000" dirty="0" err="1">
                  <a:solidFill>
                    <a:schemeClr val="bg1"/>
                  </a:solidFill>
                  <a:latin typeface="Avenir Book" panose="02000503020000020003" pitchFamily="2" charset="0"/>
                </a:rPr>
                <a:t>Masutani</a:t>
              </a:r>
              <a:r>
                <a:rPr lang="en-US" sz="3000" dirty="0">
                  <a:solidFill>
                    <a:schemeClr val="bg1"/>
                  </a:solidFill>
                  <a:latin typeface="Avenir Book" panose="02000503020000020003" pitchFamily="2" charset="0"/>
                </a:rPr>
                <a:t>, K. (2019) </a:t>
              </a:r>
              <a:r>
                <a:rPr lang="en-US" sz="3000" b="0" i="1" u="none" strike="noStrike" dirty="0">
                  <a:solidFill>
                    <a:schemeClr val="bg1"/>
                  </a:solidFill>
                  <a:effectLst/>
                  <a:latin typeface="Avenir Book" panose="02000503020000020003" pitchFamily="2" charset="0"/>
                </a:rPr>
                <a:t>J. Chem. Phys., 14. </a:t>
              </a:r>
            </a:p>
            <a:p>
              <a:pPr marL="457200" indent="-457200">
                <a:lnSpc>
                  <a:spcPct val="125000"/>
                </a:lnSpc>
                <a:buAutoNum type="arabicPeriod"/>
              </a:pPr>
              <a:r>
                <a:rPr lang="en-US" sz="3000" dirty="0">
                  <a:solidFill>
                    <a:schemeClr val="bg1"/>
                  </a:solidFill>
                  <a:latin typeface="Avenir Book" panose="02000503020000020003" pitchFamily="2" charset="0"/>
                </a:rPr>
                <a:t>Hervø-Hansen, S. (2025) </a:t>
              </a:r>
              <a:r>
                <a:rPr lang="en-US" sz="3000" b="0" i="1" u="none" strike="noStrike" dirty="0">
                  <a:solidFill>
                    <a:schemeClr val="bg1"/>
                  </a:solidFill>
                  <a:effectLst/>
                  <a:latin typeface="Avenir Book" panose="02000503020000020003" pitchFamily="2" charset="0"/>
                </a:rPr>
                <a:t>J. Chem. Theory </a:t>
              </a:r>
              <a:r>
                <a:rPr lang="en-US" sz="3000" b="0" i="1" u="none" strike="noStrike" dirty="0" err="1">
                  <a:solidFill>
                    <a:schemeClr val="bg1"/>
                  </a:solidFill>
                  <a:effectLst/>
                  <a:latin typeface="Avenir Book" panose="02000503020000020003" pitchFamily="2" charset="0"/>
                </a:rPr>
                <a:t>Comput</a:t>
              </a:r>
              <a:r>
                <a:rPr lang="en-US" sz="3000" b="0" i="1" u="none" strike="noStrike" dirty="0">
                  <a:solidFill>
                    <a:schemeClr val="bg1"/>
                  </a:solidFill>
                  <a:effectLst/>
                  <a:latin typeface="Avenir Book" panose="02000503020000020003" pitchFamily="2" charset="0"/>
                </a:rPr>
                <a:t>., 21. </a:t>
              </a:r>
            </a:p>
          </p:txBody>
        </p:sp>
        <p:pic>
          <p:nvPicPr>
            <p:cNvPr id="20" name="Picture 19" descr="A qr code with orange dots&#10;&#10;Description automatically generated">
              <a:extLst>
                <a:ext uri="{FF2B5EF4-FFF2-40B4-BE49-F238E27FC236}">
                  <a16:creationId xmlns:a16="http://schemas.microsoft.com/office/drawing/2014/main" id="{00612CD9-4347-32B8-29CF-84C022268B67}"/>
                </a:ext>
              </a:extLst>
            </p:cNvPr>
            <p:cNvPicPr>
              <a:picLocks noChangeAspect="1"/>
            </p:cNvPicPr>
            <p:nvPr/>
          </p:nvPicPr>
          <p:blipFill>
            <a:blip r:embed="rId6"/>
            <a:stretch>
              <a:fillRect/>
            </a:stretch>
          </p:blipFill>
          <p:spPr>
            <a:xfrm>
              <a:off x="16905677" y="39607639"/>
              <a:ext cx="2523600" cy="2523600"/>
            </a:xfrm>
            <a:prstGeom prst="rect">
              <a:avLst/>
            </a:prstGeom>
          </p:spPr>
        </p:pic>
      </p:grpSp>
      <p:grpSp>
        <p:nvGrpSpPr>
          <p:cNvPr id="35" name="Group 34">
            <a:extLst>
              <a:ext uri="{FF2B5EF4-FFF2-40B4-BE49-F238E27FC236}">
                <a16:creationId xmlns:a16="http://schemas.microsoft.com/office/drawing/2014/main" id="{ADA4157C-E60E-2171-798B-6C0EB5061FA7}"/>
              </a:ext>
            </a:extLst>
          </p:cNvPr>
          <p:cNvGrpSpPr>
            <a:grpSpLocks noChangeAspect="1"/>
          </p:cNvGrpSpPr>
          <p:nvPr/>
        </p:nvGrpSpPr>
        <p:grpSpPr>
          <a:xfrm flipH="1">
            <a:off x="371213" y="17931553"/>
            <a:ext cx="14096259" cy="7929146"/>
            <a:chOff x="913547" y="17680724"/>
            <a:chExt cx="13595880" cy="7647682"/>
          </a:xfrm>
        </p:grpSpPr>
        <p:pic>
          <p:nvPicPr>
            <p:cNvPr id="3" name="Picture 2">
              <a:extLst>
                <a:ext uri="{FF2B5EF4-FFF2-40B4-BE49-F238E27FC236}">
                  <a16:creationId xmlns:a16="http://schemas.microsoft.com/office/drawing/2014/main" id="{CC34484B-6A1E-2BB9-25BB-801390039A90}"/>
                </a:ext>
              </a:extLst>
            </p:cNvPr>
            <p:cNvPicPr>
              <a:picLocks noChangeAspect="1"/>
            </p:cNvPicPr>
            <p:nvPr/>
          </p:nvPicPr>
          <p:blipFill>
            <a:blip r:embed="rId7"/>
            <a:srcRect/>
            <a:stretch/>
          </p:blipFill>
          <p:spPr>
            <a:xfrm>
              <a:off x="913547" y="17680724"/>
              <a:ext cx="13595880" cy="7647682"/>
            </a:xfrm>
            <a:prstGeom prst="rect">
              <a:avLst/>
            </a:prstGeom>
          </p:spPr>
        </p:pic>
        <p:grpSp>
          <p:nvGrpSpPr>
            <p:cNvPr id="34" name="Group 33">
              <a:extLst>
                <a:ext uri="{FF2B5EF4-FFF2-40B4-BE49-F238E27FC236}">
                  <a16:creationId xmlns:a16="http://schemas.microsoft.com/office/drawing/2014/main" id="{C1F1BEEC-9826-6CA2-73AD-EA0DAE59619D}"/>
                </a:ext>
              </a:extLst>
            </p:cNvPr>
            <p:cNvGrpSpPr>
              <a:grpSpLocks noChangeAspect="1"/>
            </p:cNvGrpSpPr>
            <p:nvPr/>
          </p:nvGrpSpPr>
          <p:grpSpPr>
            <a:xfrm>
              <a:off x="7009167" y="20610526"/>
              <a:ext cx="2055714" cy="850669"/>
              <a:chOff x="8747279" y="21989169"/>
              <a:chExt cx="2498928" cy="1034075"/>
            </a:xfrm>
          </p:grpSpPr>
          <p:sp>
            <p:nvSpPr>
              <p:cNvPr id="33" name="Freeform 32">
                <a:extLst>
                  <a:ext uri="{FF2B5EF4-FFF2-40B4-BE49-F238E27FC236}">
                    <a16:creationId xmlns:a16="http://schemas.microsoft.com/office/drawing/2014/main" id="{1EE31D60-B1EF-07C6-5161-894C2B8567F6}"/>
                  </a:ext>
                </a:extLst>
              </p:cNvPr>
              <p:cNvSpPr/>
              <p:nvPr/>
            </p:nvSpPr>
            <p:spPr>
              <a:xfrm flipH="1">
                <a:off x="8747279" y="21989169"/>
                <a:ext cx="2498927" cy="460184"/>
              </a:xfrm>
              <a:custGeom>
                <a:avLst/>
                <a:gdLst>
                  <a:gd name="connsiteX0" fmla="*/ 2062718 w 2522900"/>
                  <a:gd name="connsiteY0" fmla="*/ 0 h 460184"/>
                  <a:gd name="connsiteX1" fmla="*/ 2522900 w 2522900"/>
                  <a:gd name="connsiteY1" fmla="*/ 460184 h 460184"/>
                  <a:gd name="connsiteX2" fmla="*/ 0 w 2522900"/>
                  <a:gd name="connsiteY2" fmla="*/ 460184 h 460184"/>
                  <a:gd name="connsiteX3" fmla="*/ 0 w 2522900"/>
                  <a:gd name="connsiteY3" fmla="*/ 255180 h 460184"/>
                  <a:gd name="connsiteX4" fmla="*/ 2062718 w 2522900"/>
                  <a:gd name="connsiteY4" fmla="*/ 255180 h 460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2900" h="460184">
                    <a:moveTo>
                      <a:pt x="2062718" y="0"/>
                    </a:moveTo>
                    <a:lnTo>
                      <a:pt x="2522900" y="460184"/>
                    </a:lnTo>
                    <a:lnTo>
                      <a:pt x="0" y="460184"/>
                    </a:lnTo>
                    <a:lnTo>
                      <a:pt x="0" y="255180"/>
                    </a:lnTo>
                    <a:lnTo>
                      <a:pt x="2062718" y="255180"/>
                    </a:lnTo>
                    <a:close/>
                  </a:path>
                </a:pathLst>
              </a:custGeom>
              <a:solidFill>
                <a:schemeClr val="bg1"/>
              </a:solidFill>
              <a:effectLst>
                <a:glow rad="330200">
                  <a:srgbClr val="73C8D2">
                    <a:alpha val="40000"/>
                  </a:srgbClr>
                </a:glo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effectLst>
                    <a:glow>
                      <a:schemeClr val="bg1">
                        <a:alpha val="40000"/>
                      </a:schemeClr>
                    </a:glow>
                  </a:effectLst>
                </a:endParaRPr>
              </a:p>
            </p:txBody>
          </p:sp>
          <p:sp>
            <p:nvSpPr>
              <p:cNvPr id="32" name="Freeform 31">
                <a:extLst>
                  <a:ext uri="{FF2B5EF4-FFF2-40B4-BE49-F238E27FC236}">
                    <a16:creationId xmlns:a16="http://schemas.microsoft.com/office/drawing/2014/main" id="{F10BF99A-4AF1-C8BB-C701-A3D7C28CC942}"/>
                  </a:ext>
                </a:extLst>
              </p:cNvPr>
              <p:cNvSpPr>
                <a:spLocks noChangeAspect="1"/>
              </p:cNvSpPr>
              <p:nvPr/>
            </p:nvSpPr>
            <p:spPr>
              <a:xfrm rot="10800000" flipH="1">
                <a:off x="8747281" y="22587034"/>
                <a:ext cx="2498926" cy="436210"/>
              </a:xfrm>
              <a:custGeom>
                <a:avLst/>
                <a:gdLst>
                  <a:gd name="connsiteX0" fmla="*/ 2498926 w 2498926"/>
                  <a:gd name="connsiteY0" fmla="*/ 436210 h 436210"/>
                  <a:gd name="connsiteX1" fmla="*/ 0 w 2498926"/>
                  <a:gd name="connsiteY1" fmla="*/ 436210 h 436210"/>
                  <a:gd name="connsiteX2" fmla="*/ 0 w 2498926"/>
                  <a:gd name="connsiteY2" fmla="*/ 255182 h 436210"/>
                  <a:gd name="connsiteX3" fmla="*/ 2062716 w 2498926"/>
                  <a:gd name="connsiteY3" fmla="*/ 255182 h 436210"/>
                  <a:gd name="connsiteX4" fmla="*/ 2062716 w 2498926"/>
                  <a:gd name="connsiteY4" fmla="*/ 0 h 436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8926" h="436210">
                    <a:moveTo>
                      <a:pt x="2498926" y="436210"/>
                    </a:moveTo>
                    <a:lnTo>
                      <a:pt x="0" y="436210"/>
                    </a:lnTo>
                    <a:lnTo>
                      <a:pt x="0" y="255182"/>
                    </a:lnTo>
                    <a:lnTo>
                      <a:pt x="2062716" y="255182"/>
                    </a:lnTo>
                    <a:lnTo>
                      <a:pt x="2062716" y="0"/>
                    </a:lnTo>
                    <a:close/>
                  </a:path>
                </a:pathLst>
              </a:custGeom>
              <a:solidFill>
                <a:schemeClr val="bg1"/>
              </a:solidFill>
              <a:effectLst>
                <a:glow rad="330200">
                  <a:srgbClr val="73C8D2">
                    <a:alpha val="40000"/>
                  </a:srgbClr>
                </a:glo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effectLst>
                      <a:glow>
                        <a:schemeClr val="bg1">
                          <a:alpha val="40000"/>
                        </a:schemeClr>
                      </a:glow>
                    </a:effectLst>
                  </a:rPr>
                  <a:t>  </a:t>
                </a:r>
              </a:p>
            </p:txBody>
          </p:sp>
        </p:grpSp>
      </p:grpSp>
      <p:grpSp>
        <p:nvGrpSpPr>
          <p:cNvPr id="14" name="Group 13">
            <a:extLst>
              <a:ext uri="{FF2B5EF4-FFF2-40B4-BE49-F238E27FC236}">
                <a16:creationId xmlns:a16="http://schemas.microsoft.com/office/drawing/2014/main" id="{3F7489D6-DFB1-EB71-4F5B-B25432231E14}"/>
              </a:ext>
            </a:extLst>
          </p:cNvPr>
          <p:cNvGrpSpPr/>
          <p:nvPr/>
        </p:nvGrpSpPr>
        <p:grpSpPr>
          <a:xfrm>
            <a:off x="16286221" y="5991052"/>
            <a:ext cx="13783114" cy="1807836"/>
            <a:chOff x="694944" y="6816238"/>
            <a:chExt cx="13787972" cy="1807836"/>
          </a:xfrm>
        </p:grpSpPr>
        <p:sp>
          <p:nvSpPr>
            <p:cNvPr id="15" name="TextBox 14">
              <a:extLst>
                <a:ext uri="{FF2B5EF4-FFF2-40B4-BE49-F238E27FC236}">
                  <a16:creationId xmlns:a16="http://schemas.microsoft.com/office/drawing/2014/main" id="{420F9300-64BD-7D1B-59C9-AC36F3281E2B}"/>
                </a:ext>
              </a:extLst>
            </p:cNvPr>
            <p:cNvSpPr txBox="1"/>
            <p:nvPr/>
          </p:nvSpPr>
          <p:spPr>
            <a:xfrm>
              <a:off x="694944" y="6816238"/>
              <a:ext cx="13653894" cy="1631216"/>
            </a:xfrm>
            <a:prstGeom prst="rect">
              <a:avLst/>
            </a:prstGeom>
            <a:noFill/>
          </p:spPr>
          <p:txBody>
            <a:bodyPr wrap="square" rtlCol="0">
              <a:spAutoFit/>
            </a:bodyPr>
            <a:lstStyle/>
            <a:p>
              <a:pPr marL="914400" indent="-914400">
                <a:buClr>
                  <a:srgbClr val="73C8D2"/>
                </a:buClr>
                <a:buFont typeface="+mj-lt"/>
                <a:buAutoNum type="arabicPeriod" startAt="4"/>
              </a:pPr>
              <a:r>
                <a:rPr lang="en-US" sz="5000" dirty="0">
                  <a:solidFill>
                    <a:schemeClr val="bg1"/>
                  </a:solidFill>
                  <a:latin typeface="Avenir Book" panose="02000503020000020003" pitchFamily="2" charset="0"/>
                </a:rPr>
                <a:t>The Solvation of PEG is Strongly Conformational Ensemble Dependent </a:t>
              </a:r>
            </a:p>
          </p:txBody>
        </p:sp>
        <p:cxnSp>
          <p:nvCxnSpPr>
            <p:cNvPr id="16" name="Straight Connector 15">
              <a:extLst>
                <a:ext uri="{FF2B5EF4-FFF2-40B4-BE49-F238E27FC236}">
                  <a16:creationId xmlns:a16="http://schemas.microsoft.com/office/drawing/2014/main" id="{8F2430E8-82ED-E488-D6C8-8888B919C796}"/>
                </a:ext>
              </a:extLst>
            </p:cNvPr>
            <p:cNvCxnSpPr>
              <a:cxnSpLocks/>
            </p:cNvCxnSpPr>
            <p:nvPr/>
          </p:nvCxnSpPr>
          <p:spPr>
            <a:xfrm>
              <a:off x="824163" y="8624074"/>
              <a:ext cx="13658753" cy="0"/>
            </a:xfrm>
            <a:prstGeom prst="line">
              <a:avLst/>
            </a:prstGeom>
            <a:ln w="117475">
              <a:gradFill flip="none" rotWithShape="1">
                <a:gsLst>
                  <a:gs pos="0">
                    <a:schemeClr val="accent1">
                      <a:lumMod val="5000"/>
                      <a:lumOff val="95000"/>
                    </a:schemeClr>
                  </a:gs>
                  <a:gs pos="52000">
                    <a:schemeClr val="accent1">
                      <a:lumMod val="45000"/>
                      <a:lumOff val="55000"/>
                    </a:schemeClr>
                  </a:gs>
                  <a:gs pos="63000">
                    <a:schemeClr val="accent1">
                      <a:lumMod val="45000"/>
                      <a:lumOff val="55000"/>
                    </a:schemeClr>
                  </a:gs>
                  <a:gs pos="79000">
                    <a:schemeClr val="tx1">
                      <a:alpha val="0"/>
                    </a:schemeClr>
                  </a:gs>
                  <a:gs pos="100000">
                    <a:schemeClr val="tx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A13804B0-43E6-F7D4-D628-0F0A3B621A77}"/>
              </a:ext>
            </a:extLst>
          </p:cNvPr>
          <p:cNvGrpSpPr/>
          <p:nvPr/>
        </p:nvGrpSpPr>
        <p:grpSpPr>
          <a:xfrm>
            <a:off x="775171" y="5945736"/>
            <a:ext cx="13707745" cy="4616130"/>
            <a:chOff x="775171" y="5945736"/>
            <a:chExt cx="13707745" cy="4616130"/>
          </a:xfrm>
        </p:grpSpPr>
        <p:grpSp>
          <p:nvGrpSpPr>
            <p:cNvPr id="5" name="Group 4">
              <a:extLst>
                <a:ext uri="{FF2B5EF4-FFF2-40B4-BE49-F238E27FC236}">
                  <a16:creationId xmlns:a16="http://schemas.microsoft.com/office/drawing/2014/main" id="{DE8E0B12-659F-C089-297F-54105E5167A4}"/>
                </a:ext>
              </a:extLst>
            </p:cNvPr>
            <p:cNvGrpSpPr/>
            <p:nvPr/>
          </p:nvGrpSpPr>
          <p:grpSpPr>
            <a:xfrm>
              <a:off x="775171" y="5945736"/>
              <a:ext cx="13707745" cy="938750"/>
              <a:chOff x="775171" y="6770922"/>
              <a:chExt cx="13707745" cy="938750"/>
            </a:xfrm>
          </p:grpSpPr>
          <p:sp>
            <p:nvSpPr>
              <p:cNvPr id="52" name="TextBox 51">
                <a:extLst>
                  <a:ext uri="{FF2B5EF4-FFF2-40B4-BE49-F238E27FC236}">
                    <a16:creationId xmlns:a16="http://schemas.microsoft.com/office/drawing/2014/main" id="{F78E6FE3-6D65-7FF6-400C-94CB7D6C0280}"/>
                  </a:ext>
                </a:extLst>
              </p:cNvPr>
              <p:cNvSpPr txBox="1"/>
              <p:nvPr/>
            </p:nvSpPr>
            <p:spPr>
              <a:xfrm>
                <a:off x="775171" y="6770922"/>
                <a:ext cx="10438534" cy="861774"/>
              </a:xfrm>
              <a:prstGeom prst="rect">
                <a:avLst/>
              </a:prstGeom>
              <a:noFill/>
            </p:spPr>
            <p:txBody>
              <a:bodyPr wrap="square" rtlCol="0">
                <a:spAutoFit/>
              </a:bodyPr>
              <a:lstStyle/>
              <a:p>
                <a:pPr marL="914400" indent="-914400">
                  <a:buClr>
                    <a:srgbClr val="73C8D2"/>
                  </a:buClr>
                  <a:buFont typeface="+mj-lt"/>
                  <a:buAutoNum type="arabicPeriod"/>
                </a:pPr>
                <a:r>
                  <a:rPr lang="en-US" sz="5000" dirty="0">
                    <a:solidFill>
                      <a:schemeClr val="bg1"/>
                    </a:solidFill>
                    <a:latin typeface="Avenir Book" panose="02000503020000020003" pitchFamily="2" charset="0"/>
                  </a:rPr>
                  <a:t>Structure and Solvation</a:t>
                </a:r>
              </a:p>
            </p:txBody>
          </p:sp>
          <p:cxnSp>
            <p:nvCxnSpPr>
              <p:cNvPr id="55" name="Straight Connector 54">
                <a:extLst>
                  <a:ext uri="{FF2B5EF4-FFF2-40B4-BE49-F238E27FC236}">
                    <a16:creationId xmlns:a16="http://schemas.microsoft.com/office/drawing/2014/main" id="{257A264C-6063-3333-D684-6CBDD69B002A}"/>
                  </a:ext>
                </a:extLst>
              </p:cNvPr>
              <p:cNvCxnSpPr>
                <a:cxnSpLocks/>
              </p:cNvCxnSpPr>
              <p:nvPr/>
            </p:nvCxnSpPr>
            <p:spPr>
              <a:xfrm>
                <a:off x="824163" y="7709672"/>
                <a:ext cx="13658753" cy="0"/>
              </a:xfrm>
              <a:prstGeom prst="line">
                <a:avLst/>
              </a:prstGeom>
              <a:ln w="117475">
                <a:gradFill flip="none" rotWithShape="1">
                  <a:gsLst>
                    <a:gs pos="0">
                      <a:schemeClr val="accent1">
                        <a:lumMod val="5000"/>
                        <a:lumOff val="95000"/>
                      </a:schemeClr>
                    </a:gs>
                    <a:gs pos="52000">
                      <a:schemeClr val="accent1">
                        <a:lumMod val="45000"/>
                        <a:lumOff val="55000"/>
                      </a:schemeClr>
                    </a:gs>
                    <a:gs pos="63000">
                      <a:schemeClr val="accent1">
                        <a:lumMod val="45000"/>
                        <a:lumOff val="55000"/>
                      </a:schemeClr>
                    </a:gs>
                    <a:gs pos="79000">
                      <a:schemeClr val="tx1">
                        <a:alpha val="0"/>
                      </a:schemeClr>
                    </a:gs>
                    <a:gs pos="100000">
                      <a:schemeClr val="tx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57" name="TextBox 56">
              <a:extLst>
                <a:ext uri="{FF2B5EF4-FFF2-40B4-BE49-F238E27FC236}">
                  <a16:creationId xmlns:a16="http://schemas.microsoft.com/office/drawing/2014/main" id="{4A4EE021-8DA5-D0EE-8794-645635A82E9D}"/>
                </a:ext>
              </a:extLst>
            </p:cNvPr>
            <p:cNvSpPr txBox="1"/>
            <p:nvPr/>
          </p:nvSpPr>
          <p:spPr>
            <a:xfrm>
              <a:off x="824163" y="7145546"/>
              <a:ext cx="13489606" cy="3416320"/>
            </a:xfrm>
            <a:prstGeom prst="rect">
              <a:avLst/>
            </a:prstGeom>
            <a:noFill/>
          </p:spPr>
          <p:txBody>
            <a:bodyPr wrap="square" rtlCol="0">
              <a:spAutoFit/>
            </a:bodyPr>
            <a:lstStyle/>
            <a:p>
              <a:pPr algn="just"/>
              <a:r>
                <a:rPr lang="en-US" sz="3600" b="0" i="0" u="none" strike="noStrike" dirty="0">
                  <a:solidFill>
                    <a:schemeClr val="bg1"/>
                  </a:solidFill>
                  <a:effectLst/>
                  <a:latin typeface="Avenir Book" panose="02000503020000020003" pitchFamily="2" charset="0"/>
                </a:rPr>
                <a:t>Soft matter systems such as polymers and proteins undergo structural changes when exposed to thermal, mechanical, or chemical stress. </a:t>
              </a:r>
              <a:r>
                <a:rPr lang="en-US" sz="3600" dirty="0">
                  <a:solidFill>
                    <a:schemeClr val="bg1"/>
                  </a:solidFill>
                  <a:latin typeface="Avenir Book" panose="02000503020000020003" pitchFamily="2" charset="0"/>
                </a:rPr>
                <a:t> While proteins typically adopt compact, folded structures under native conditions, stress can cause them to unfold, emphasizing the need to understand stress-induced shifts in excess chemical potential.</a:t>
              </a:r>
              <a:endParaRPr lang="en-US" sz="3600" b="0" i="0" u="none" strike="noStrike" dirty="0">
                <a:solidFill>
                  <a:schemeClr val="bg1"/>
                </a:solidFill>
                <a:effectLst/>
                <a:latin typeface="Avenir Book" panose="02000503020000020003" pitchFamily="2" charset="0"/>
              </a:endParaRPr>
            </a:p>
          </p:txBody>
        </p:sp>
      </p:grpSp>
      <p:grpSp>
        <p:nvGrpSpPr>
          <p:cNvPr id="59" name="Group 58">
            <a:extLst>
              <a:ext uri="{FF2B5EF4-FFF2-40B4-BE49-F238E27FC236}">
                <a16:creationId xmlns:a16="http://schemas.microsoft.com/office/drawing/2014/main" id="{0D603FC8-A9ED-6FF4-A35C-7B5C489D3DB8}"/>
              </a:ext>
            </a:extLst>
          </p:cNvPr>
          <p:cNvGrpSpPr/>
          <p:nvPr/>
        </p:nvGrpSpPr>
        <p:grpSpPr>
          <a:xfrm>
            <a:off x="543384" y="10956147"/>
            <a:ext cx="13914373" cy="6857976"/>
            <a:chOff x="543325" y="10938563"/>
            <a:chExt cx="13909574" cy="6857976"/>
          </a:xfrm>
        </p:grpSpPr>
        <p:sp>
          <p:nvSpPr>
            <p:cNvPr id="74" name="Rounded Rectangle 73">
              <a:extLst>
                <a:ext uri="{FF2B5EF4-FFF2-40B4-BE49-F238E27FC236}">
                  <a16:creationId xmlns:a16="http://schemas.microsoft.com/office/drawing/2014/main" id="{20D0664D-6022-11E3-5C87-22536275EEE2}"/>
                </a:ext>
              </a:extLst>
            </p:cNvPr>
            <p:cNvSpPr/>
            <p:nvPr/>
          </p:nvSpPr>
          <p:spPr>
            <a:xfrm>
              <a:off x="543325" y="10938563"/>
              <a:ext cx="13909574" cy="6857976"/>
            </a:xfrm>
            <a:prstGeom prst="roundRect">
              <a:avLst>
                <a:gd name="adj" fmla="val 6094"/>
              </a:avLst>
            </a:prstGeom>
            <a:solidFill>
              <a:srgbClr val="2F465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9297E606-8FB5-5B46-9334-B97B6DE6C5CF}"/>
                </a:ext>
              </a:extLst>
            </p:cNvPr>
            <p:cNvGrpSpPr/>
            <p:nvPr/>
          </p:nvGrpSpPr>
          <p:grpSpPr>
            <a:xfrm>
              <a:off x="694943" y="11075973"/>
              <a:ext cx="13299353" cy="1818364"/>
              <a:chOff x="694943" y="6172668"/>
              <a:chExt cx="13299353" cy="1818364"/>
            </a:xfrm>
          </p:grpSpPr>
          <p:sp>
            <p:nvSpPr>
              <p:cNvPr id="7" name="TextBox 6">
                <a:extLst>
                  <a:ext uri="{FF2B5EF4-FFF2-40B4-BE49-F238E27FC236}">
                    <a16:creationId xmlns:a16="http://schemas.microsoft.com/office/drawing/2014/main" id="{CC0B1B1B-7DD3-B2D3-71C6-58A6E3EAF277}"/>
                  </a:ext>
                </a:extLst>
              </p:cNvPr>
              <p:cNvSpPr txBox="1"/>
              <p:nvPr/>
            </p:nvSpPr>
            <p:spPr>
              <a:xfrm>
                <a:off x="694943" y="6172668"/>
                <a:ext cx="12867218" cy="1631216"/>
              </a:xfrm>
              <a:prstGeom prst="rect">
                <a:avLst/>
              </a:prstGeom>
              <a:noFill/>
            </p:spPr>
            <p:txBody>
              <a:bodyPr wrap="square" rtlCol="0">
                <a:spAutoFit/>
              </a:bodyPr>
              <a:lstStyle/>
              <a:p>
                <a:pPr marL="914400" indent="-914400">
                  <a:buClr>
                    <a:srgbClr val="73C8D2"/>
                  </a:buClr>
                  <a:buFont typeface="+mj-lt"/>
                  <a:buAutoNum type="arabicPeriod" startAt="2"/>
                </a:pPr>
                <a:r>
                  <a:rPr lang="en-US" sz="5000" dirty="0">
                    <a:solidFill>
                      <a:schemeClr val="bg1"/>
                    </a:solidFill>
                    <a:latin typeface="Avenir Book" panose="02000503020000020003" pitchFamily="2" charset="0"/>
                  </a:rPr>
                  <a:t>How does the Solvation of a Solute Change by Binding Solvent Species?</a:t>
                </a:r>
              </a:p>
            </p:txBody>
          </p:sp>
          <p:cxnSp>
            <p:nvCxnSpPr>
              <p:cNvPr id="8" name="Straight Connector 7">
                <a:extLst>
                  <a:ext uri="{FF2B5EF4-FFF2-40B4-BE49-F238E27FC236}">
                    <a16:creationId xmlns:a16="http://schemas.microsoft.com/office/drawing/2014/main" id="{A69AC6B9-298D-2966-7CCD-ACA77A82599C}"/>
                  </a:ext>
                </a:extLst>
              </p:cNvPr>
              <p:cNvCxnSpPr>
                <a:cxnSpLocks/>
              </p:cNvCxnSpPr>
              <p:nvPr/>
            </p:nvCxnSpPr>
            <p:spPr>
              <a:xfrm>
                <a:off x="824163" y="7991032"/>
                <a:ext cx="13170133" cy="0"/>
              </a:xfrm>
              <a:prstGeom prst="line">
                <a:avLst/>
              </a:prstGeom>
              <a:ln w="117475">
                <a:gradFill flip="none" rotWithShape="1">
                  <a:gsLst>
                    <a:gs pos="0">
                      <a:schemeClr val="accent1">
                        <a:lumMod val="5000"/>
                        <a:lumOff val="95000"/>
                      </a:schemeClr>
                    </a:gs>
                    <a:gs pos="52000">
                      <a:schemeClr val="accent1">
                        <a:lumMod val="45000"/>
                        <a:lumOff val="55000"/>
                      </a:schemeClr>
                    </a:gs>
                    <a:gs pos="63000">
                      <a:schemeClr val="accent1">
                        <a:lumMod val="45000"/>
                        <a:lumOff val="55000"/>
                      </a:schemeClr>
                    </a:gs>
                    <a:gs pos="79000">
                      <a:srgbClr val="2F4550">
                        <a:alpha val="0"/>
                      </a:srgbClr>
                    </a:gs>
                    <a:gs pos="100000">
                      <a:srgbClr val="2F4550">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grpSp>
      <p:grpSp>
        <p:nvGrpSpPr>
          <p:cNvPr id="10" name="Group 9">
            <a:extLst>
              <a:ext uri="{FF2B5EF4-FFF2-40B4-BE49-F238E27FC236}">
                <a16:creationId xmlns:a16="http://schemas.microsoft.com/office/drawing/2014/main" id="{40CEBB36-5FC3-C50C-1554-4EEEFF3C7F7B}"/>
              </a:ext>
            </a:extLst>
          </p:cNvPr>
          <p:cNvGrpSpPr/>
          <p:nvPr/>
        </p:nvGrpSpPr>
        <p:grpSpPr>
          <a:xfrm>
            <a:off x="822126" y="26181485"/>
            <a:ext cx="13660790" cy="1896684"/>
            <a:chOff x="822126" y="6816238"/>
            <a:chExt cx="13660790" cy="1896684"/>
          </a:xfrm>
        </p:grpSpPr>
        <p:sp>
          <p:nvSpPr>
            <p:cNvPr id="11" name="TextBox 10">
              <a:extLst>
                <a:ext uri="{FF2B5EF4-FFF2-40B4-BE49-F238E27FC236}">
                  <a16:creationId xmlns:a16="http://schemas.microsoft.com/office/drawing/2014/main" id="{59B9B161-3E2A-A08F-7B13-6436EB2D5E16}"/>
                </a:ext>
              </a:extLst>
            </p:cNvPr>
            <p:cNvSpPr txBox="1"/>
            <p:nvPr/>
          </p:nvSpPr>
          <p:spPr>
            <a:xfrm>
              <a:off x="822126" y="6816238"/>
              <a:ext cx="13176870" cy="1631216"/>
            </a:xfrm>
            <a:prstGeom prst="rect">
              <a:avLst/>
            </a:prstGeom>
            <a:noFill/>
          </p:spPr>
          <p:txBody>
            <a:bodyPr wrap="square" rtlCol="0">
              <a:spAutoFit/>
            </a:bodyPr>
            <a:lstStyle/>
            <a:p>
              <a:pPr marL="914400" indent="-914400">
                <a:buClr>
                  <a:srgbClr val="73C8D2"/>
                </a:buClr>
                <a:buFont typeface="+mj-lt"/>
                <a:buAutoNum type="arabicPeriod" startAt="3"/>
              </a:pPr>
              <a:r>
                <a:rPr lang="en-US" sz="5000" dirty="0">
                  <a:solidFill>
                    <a:schemeClr val="bg1"/>
                  </a:solidFill>
                  <a:latin typeface="Avenir Book" panose="02000503020000020003" pitchFamily="2" charset="0"/>
                </a:rPr>
                <a:t>Free-Energy Calculation Method For Large and Flexible Solutes</a:t>
              </a:r>
            </a:p>
          </p:txBody>
        </p:sp>
        <p:cxnSp>
          <p:nvCxnSpPr>
            <p:cNvPr id="12" name="Straight Connector 11">
              <a:extLst>
                <a:ext uri="{FF2B5EF4-FFF2-40B4-BE49-F238E27FC236}">
                  <a16:creationId xmlns:a16="http://schemas.microsoft.com/office/drawing/2014/main" id="{616810A8-8815-490C-31A6-E5D8573D666C}"/>
                </a:ext>
              </a:extLst>
            </p:cNvPr>
            <p:cNvCxnSpPr>
              <a:cxnSpLocks/>
            </p:cNvCxnSpPr>
            <p:nvPr/>
          </p:nvCxnSpPr>
          <p:spPr>
            <a:xfrm>
              <a:off x="824163" y="8712922"/>
              <a:ext cx="13658753" cy="0"/>
            </a:xfrm>
            <a:prstGeom prst="line">
              <a:avLst/>
            </a:prstGeom>
            <a:ln w="117475">
              <a:gradFill flip="none" rotWithShape="1">
                <a:gsLst>
                  <a:gs pos="0">
                    <a:schemeClr val="accent1">
                      <a:lumMod val="5000"/>
                      <a:lumOff val="95000"/>
                    </a:schemeClr>
                  </a:gs>
                  <a:gs pos="52000">
                    <a:schemeClr val="accent1">
                      <a:lumMod val="45000"/>
                      <a:lumOff val="55000"/>
                    </a:schemeClr>
                  </a:gs>
                  <a:gs pos="63000">
                    <a:schemeClr val="accent1">
                      <a:lumMod val="45000"/>
                      <a:lumOff val="55000"/>
                    </a:schemeClr>
                  </a:gs>
                  <a:gs pos="79000">
                    <a:schemeClr val="tx1">
                      <a:alpha val="0"/>
                    </a:schemeClr>
                  </a:gs>
                  <a:gs pos="100000">
                    <a:schemeClr val="tx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pic>
        <p:nvPicPr>
          <p:cNvPr id="73" name="Picture 72">
            <a:extLst>
              <a:ext uri="{FF2B5EF4-FFF2-40B4-BE49-F238E27FC236}">
                <a16:creationId xmlns:a16="http://schemas.microsoft.com/office/drawing/2014/main" id="{C1704D21-3E70-C498-60D9-CB726DA8C0D1}"/>
              </a:ext>
            </a:extLst>
          </p:cNvPr>
          <p:cNvPicPr>
            <a:picLocks noChangeAspect="1"/>
          </p:cNvPicPr>
          <p:nvPr/>
        </p:nvPicPr>
        <p:blipFill>
          <a:blip r:embed="rId8"/>
          <a:srcRect/>
          <a:stretch/>
        </p:blipFill>
        <p:spPr>
          <a:xfrm>
            <a:off x="775171" y="31684085"/>
            <a:ext cx="11252888" cy="7753514"/>
          </a:xfrm>
          <a:prstGeom prst="rect">
            <a:avLst/>
          </a:prstGeom>
        </p:spPr>
      </p:pic>
      <p:sp>
        <p:nvSpPr>
          <p:cNvPr id="91" name="TextBox 90">
            <a:extLst>
              <a:ext uri="{FF2B5EF4-FFF2-40B4-BE49-F238E27FC236}">
                <a16:creationId xmlns:a16="http://schemas.microsoft.com/office/drawing/2014/main" id="{10A5C7B3-C075-0DD0-9345-C69CB9644D03}"/>
              </a:ext>
            </a:extLst>
          </p:cNvPr>
          <p:cNvSpPr txBox="1"/>
          <p:nvPr/>
        </p:nvSpPr>
        <p:spPr>
          <a:xfrm>
            <a:off x="824163" y="13284601"/>
            <a:ext cx="13505258" cy="4524315"/>
          </a:xfrm>
          <a:prstGeom prst="rect">
            <a:avLst/>
          </a:prstGeom>
          <a:noFill/>
        </p:spPr>
        <p:txBody>
          <a:bodyPr wrap="square" rtlCol="0">
            <a:spAutoFit/>
          </a:bodyPr>
          <a:lstStyle/>
          <a:p>
            <a:pPr algn="just"/>
            <a:r>
              <a:rPr lang="en-US" sz="3600" b="0" i="0" u="none" strike="noStrike" dirty="0">
                <a:solidFill>
                  <a:schemeClr val="bg1"/>
                </a:solidFill>
                <a:effectLst/>
                <a:latin typeface="Avenir Book" panose="02000503020000020003" pitchFamily="2" charset="0"/>
              </a:rPr>
              <a:t>This study investigates how the solvation of polyethylene glycol (PEG) in water is affected by the addition of salt. Although NaCl typically induces a salting-out effect,</a:t>
            </a:r>
            <a:r>
              <a:rPr lang="en-US" sz="3600" b="0" i="0" u="none" strike="noStrike" baseline="30000" dirty="0">
                <a:solidFill>
                  <a:schemeClr val="bg1"/>
                </a:solidFill>
                <a:effectLst/>
                <a:latin typeface="Avenir Book" panose="02000503020000020003" pitchFamily="2" charset="0"/>
              </a:rPr>
              <a:t>1,2</a:t>
            </a:r>
            <a:r>
              <a:rPr lang="en-US" sz="3600" b="0" i="0" u="none" strike="noStrike" dirty="0">
                <a:solidFill>
                  <a:schemeClr val="bg1"/>
                </a:solidFill>
                <a:effectLst/>
                <a:latin typeface="Avenir Book" panose="02000503020000020003" pitchFamily="2" charset="0"/>
              </a:rPr>
              <a:t> the structural resemblance between PEG and crown ethers suggests that sodium ions might also interact with the polymer, potentially stabilizing its solvation environment. This intriguing system offers a unique opportunity to explore the interplay between salt-induced exclusion and ion binding.</a:t>
            </a:r>
          </a:p>
        </p:txBody>
      </p:sp>
      <p:sp>
        <p:nvSpPr>
          <p:cNvPr id="95" name="TextBox 94">
            <a:extLst>
              <a:ext uri="{FF2B5EF4-FFF2-40B4-BE49-F238E27FC236}">
                <a16:creationId xmlns:a16="http://schemas.microsoft.com/office/drawing/2014/main" id="{952707DF-BE1A-9E91-EE0B-1A12D554E51D}"/>
              </a:ext>
            </a:extLst>
          </p:cNvPr>
          <p:cNvSpPr txBox="1"/>
          <p:nvPr/>
        </p:nvSpPr>
        <p:spPr>
          <a:xfrm>
            <a:off x="822126" y="28377780"/>
            <a:ext cx="13491643" cy="3416320"/>
          </a:xfrm>
          <a:prstGeom prst="rect">
            <a:avLst/>
          </a:prstGeom>
          <a:noFill/>
        </p:spPr>
        <p:txBody>
          <a:bodyPr wrap="square" rtlCol="0">
            <a:spAutoFit/>
          </a:bodyPr>
          <a:lstStyle/>
          <a:p>
            <a:pPr algn="just"/>
            <a:r>
              <a:rPr lang="en-US" sz="3600" b="0" i="0" u="none" strike="noStrike" dirty="0">
                <a:solidFill>
                  <a:schemeClr val="bg1"/>
                </a:solidFill>
                <a:effectLst/>
                <a:latin typeface="Avenir Book" panose="02000503020000020003" pitchFamily="2" charset="0"/>
              </a:rPr>
              <a:t>Using </a:t>
            </a:r>
            <a:r>
              <a:rPr lang="en-US" sz="3600" b="0" i="0" u="none" strike="noStrike" dirty="0">
                <a:solidFill>
                  <a:srgbClr val="73C8D2"/>
                </a:solidFill>
                <a:effectLst/>
                <a:latin typeface="Avenir Book" panose="02000503020000020003" pitchFamily="2" charset="0"/>
              </a:rPr>
              <a:t>energy-representation theory</a:t>
            </a:r>
            <a:r>
              <a:rPr lang="en-US" sz="3600" b="0" i="0" u="none" strike="noStrike" dirty="0">
                <a:solidFill>
                  <a:schemeClr val="bg1"/>
                </a:solidFill>
                <a:effectLst/>
                <a:latin typeface="Avenir Book" panose="02000503020000020003" pitchFamily="2" charset="0"/>
              </a:rPr>
              <a:t>, we compute free energy changes with a unidirectional estimator that averages solvation free energy differences for solute configurations from the unperturbed ensemble,</a:t>
            </a:r>
            <a:r>
              <a:rPr lang="en-US" sz="3600" b="0" i="0" u="none" strike="noStrike" baseline="30000" dirty="0">
                <a:solidFill>
                  <a:schemeClr val="bg1"/>
                </a:solidFill>
                <a:effectLst/>
                <a:latin typeface="Avenir Book" panose="02000503020000020003" pitchFamily="2" charset="0"/>
              </a:rPr>
              <a:t>3</a:t>
            </a:r>
            <a:r>
              <a:rPr lang="en-US" sz="3600" b="0" i="0" u="none" strike="noStrike" dirty="0">
                <a:solidFill>
                  <a:schemeClr val="bg1"/>
                </a:solidFill>
                <a:effectLst/>
                <a:latin typeface="Avenir Book" panose="02000503020000020003" pitchFamily="2" charset="0"/>
              </a:rPr>
              <a:t> and a bidirectional estimator, akin to BAR, that accounts for the relaxation free energy of transforming between structural ensembles.</a:t>
            </a:r>
            <a:r>
              <a:rPr lang="en-US" sz="3600" b="0" i="0" u="none" strike="noStrike" baseline="30000" dirty="0">
                <a:solidFill>
                  <a:schemeClr val="bg1"/>
                </a:solidFill>
                <a:effectLst/>
                <a:latin typeface="Avenir Book" panose="02000503020000020003" pitchFamily="2" charset="0"/>
              </a:rPr>
              <a:t>4</a:t>
            </a:r>
            <a:endParaRPr lang="en-US" sz="3600" b="0" i="0" u="none" strike="noStrike" dirty="0">
              <a:solidFill>
                <a:schemeClr val="bg1"/>
              </a:solidFill>
              <a:effectLst/>
              <a:latin typeface="Avenir Book" panose="02000503020000020003" pitchFamily="2" charset="0"/>
            </a:endParaRPr>
          </a:p>
        </p:txBody>
      </p:sp>
      <p:pic>
        <p:nvPicPr>
          <p:cNvPr id="99" name="Picture 98">
            <a:extLst>
              <a:ext uri="{FF2B5EF4-FFF2-40B4-BE49-F238E27FC236}">
                <a16:creationId xmlns:a16="http://schemas.microsoft.com/office/drawing/2014/main" id="{E793FE87-4CD4-5800-FD0C-F1D24E5F817F}"/>
              </a:ext>
            </a:extLst>
          </p:cNvPr>
          <p:cNvPicPr>
            <a:picLocks noChangeAspect="1"/>
          </p:cNvPicPr>
          <p:nvPr/>
        </p:nvPicPr>
        <p:blipFill>
          <a:blip r:embed="rId9"/>
          <a:srcRect/>
          <a:stretch/>
        </p:blipFill>
        <p:spPr>
          <a:xfrm>
            <a:off x="16373335" y="21520531"/>
            <a:ext cx="13653940" cy="8561390"/>
          </a:xfrm>
          <a:prstGeom prst="rect">
            <a:avLst/>
          </a:prstGeom>
        </p:spPr>
      </p:pic>
      <p:grpSp>
        <p:nvGrpSpPr>
          <p:cNvPr id="101" name="Group 100">
            <a:extLst>
              <a:ext uri="{FF2B5EF4-FFF2-40B4-BE49-F238E27FC236}">
                <a16:creationId xmlns:a16="http://schemas.microsoft.com/office/drawing/2014/main" id="{7F3EB1DF-A6A5-A237-954C-7EE8B8AFE70B}"/>
              </a:ext>
            </a:extLst>
          </p:cNvPr>
          <p:cNvGrpSpPr/>
          <p:nvPr/>
        </p:nvGrpSpPr>
        <p:grpSpPr>
          <a:xfrm>
            <a:off x="16286221" y="19448980"/>
            <a:ext cx="13783114" cy="1807836"/>
            <a:chOff x="694944" y="6816238"/>
            <a:chExt cx="13787972" cy="1807836"/>
          </a:xfrm>
        </p:grpSpPr>
        <p:sp>
          <p:nvSpPr>
            <p:cNvPr id="103" name="TextBox 102">
              <a:extLst>
                <a:ext uri="{FF2B5EF4-FFF2-40B4-BE49-F238E27FC236}">
                  <a16:creationId xmlns:a16="http://schemas.microsoft.com/office/drawing/2014/main" id="{026254D0-9AEC-14B2-4052-E4D77FCDF791}"/>
                </a:ext>
              </a:extLst>
            </p:cNvPr>
            <p:cNvSpPr txBox="1"/>
            <p:nvPr/>
          </p:nvSpPr>
          <p:spPr>
            <a:xfrm>
              <a:off x="694944" y="6816238"/>
              <a:ext cx="13653894" cy="1631216"/>
            </a:xfrm>
            <a:prstGeom prst="rect">
              <a:avLst/>
            </a:prstGeom>
            <a:noFill/>
          </p:spPr>
          <p:txBody>
            <a:bodyPr wrap="square" rtlCol="0">
              <a:spAutoFit/>
            </a:bodyPr>
            <a:lstStyle/>
            <a:p>
              <a:pPr marL="914400" indent="-914400">
                <a:buClr>
                  <a:srgbClr val="73C8D2"/>
                </a:buClr>
                <a:buFont typeface="+mj-lt"/>
                <a:buAutoNum type="arabicPeriod" startAt="5"/>
              </a:pPr>
              <a:r>
                <a:rPr lang="en-US" sz="5000" dirty="0">
                  <a:solidFill>
                    <a:schemeClr val="bg1"/>
                  </a:solidFill>
                  <a:latin typeface="Avenir Book" panose="02000503020000020003" pitchFamily="2" charset="0"/>
                </a:rPr>
                <a:t>Change of Structure Does Not Soften the Exclusion of NaCl From PEG</a:t>
              </a:r>
            </a:p>
          </p:txBody>
        </p:sp>
        <p:cxnSp>
          <p:nvCxnSpPr>
            <p:cNvPr id="104" name="Straight Connector 103">
              <a:extLst>
                <a:ext uri="{FF2B5EF4-FFF2-40B4-BE49-F238E27FC236}">
                  <a16:creationId xmlns:a16="http://schemas.microsoft.com/office/drawing/2014/main" id="{F65FE8EF-FAFC-7B0A-491E-1604D2D371E3}"/>
                </a:ext>
              </a:extLst>
            </p:cNvPr>
            <p:cNvCxnSpPr>
              <a:cxnSpLocks/>
            </p:cNvCxnSpPr>
            <p:nvPr/>
          </p:nvCxnSpPr>
          <p:spPr>
            <a:xfrm>
              <a:off x="824163" y="8624074"/>
              <a:ext cx="13658753" cy="0"/>
            </a:xfrm>
            <a:prstGeom prst="line">
              <a:avLst/>
            </a:prstGeom>
            <a:ln w="117475">
              <a:gradFill flip="none" rotWithShape="1">
                <a:gsLst>
                  <a:gs pos="0">
                    <a:schemeClr val="accent1">
                      <a:lumMod val="5000"/>
                      <a:lumOff val="95000"/>
                    </a:schemeClr>
                  </a:gs>
                  <a:gs pos="52000">
                    <a:schemeClr val="accent1">
                      <a:lumMod val="45000"/>
                      <a:lumOff val="55000"/>
                    </a:schemeClr>
                  </a:gs>
                  <a:gs pos="63000">
                    <a:schemeClr val="accent1">
                      <a:lumMod val="45000"/>
                      <a:lumOff val="55000"/>
                    </a:schemeClr>
                  </a:gs>
                  <a:gs pos="79000">
                    <a:schemeClr val="tx1">
                      <a:alpha val="0"/>
                    </a:schemeClr>
                  </a:gs>
                  <a:gs pos="100000">
                    <a:schemeClr val="tx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07" name="TextBox 106">
            <a:extLst>
              <a:ext uri="{FF2B5EF4-FFF2-40B4-BE49-F238E27FC236}">
                <a16:creationId xmlns:a16="http://schemas.microsoft.com/office/drawing/2014/main" id="{8E8CCE4C-CF17-BA69-1AF4-7C5301FAB6CD}"/>
              </a:ext>
            </a:extLst>
          </p:cNvPr>
          <p:cNvSpPr txBox="1"/>
          <p:nvPr/>
        </p:nvSpPr>
        <p:spPr>
          <a:xfrm>
            <a:off x="16415394" y="33761906"/>
            <a:ext cx="13356756" cy="5632311"/>
          </a:xfrm>
          <a:prstGeom prst="rect">
            <a:avLst/>
          </a:prstGeom>
          <a:noFill/>
        </p:spPr>
        <p:txBody>
          <a:bodyPr wrap="square" rtlCol="0">
            <a:spAutoFit/>
          </a:bodyPr>
          <a:lstStyle/>
          <a:p>
            <a:pPr algn="just"/>
            <a:r>
              <a:rPr lang="en-US" sz="3600" b="0" i="0" u="none" strike="noStrike" dirty="0">
                <a:solidFill>
                  <a:schemeClr val="bg1"/>
                </a:solidFill>
                <a:effectLst/>
                <a:latin typeface="Avenir Book" panose="02000503020000020003" pitchFamily="2" charset="0"/>
              </a:rPr>
              <a:t>We have developed a framework that calculates the change in the excess chemical potential of a solute due to co-solvent addition while providing significant mechanistic insights. Specifically, the upper and lower bounds reveal distinct driving forces acting on the structural ensembles characteristic of each solvent, whereas the bidirectional estimator yields the net free energy change. Finally, our results can be further analyzed through </a:t>
            </a:r>
            <a:r>
              <a:rPr lang="en-US" sz="3600" b="0" i="0" u="none" strike="noStrike" dirty="0">
                <a:solidFill>
                  <a:srgbClr val="73C8D2"/>
                </a:solidFill>
                <a:effectLst/>
                <a:latin typeface="Avenir Book" panose="02000503020000020003" pitchFamily="2" charset="0"/>
              </a:rPr>
              <a:t>solvent-species </a:t>
            </a:r>
            <a:r>
              <a:rPr lang="en-US" sz="3600" b="0" i="0" u="none" strike="noStrike" dirty="0">
                <a:solidFill>
                  <a:schemeClr val="bg1"/>
                </a:solidFill>
                <a:effectLst/>
                <a:latin typeface="Avenir Book" panose="02000503020000020003" pitchFamily="2" charset="0"/>
              </a:rPr>
              <a:t>and</a:t>
            </a:r>
            <a:r>
              <a:rPr lang="en-US" sz="3600" b="0" i="0" u="none" strike="noStrike" dirty="0">
                <a:solidFill>
                  <a:srgbClr val="73C8D2"/>
                </a:solidFill>
                <a:effectLst/>
                <a:latin typeface="Avenir Book" panose="02000503020000020003" pitchFamily="2" charset="0"/>
              </a:rPr>
              <a:t> energy-domain decompositions </a:t>
            </a:r>
            <a:r>
              <a:rPr lang="en-US" sz="3600" b="0" i="0" u="none" strike="noStrike" dirty="0">
                <a:solidFill>
                  <a:schemeClr val="bg1"/>
                </a:solidFill>
                <a:effectLst/>
                <a:latin typeface="Avenir Book" panose="02000503020000020003" pitchFamily="2" charset="0"/>
              </a:rPr>
              <a:t>to achieve a comprehensive thermodynamic understanding of the system.</a:t>
            </a:r>
          </a:p>
        </p:txBody>
      </p:sp>
      <p:sp>
        <p:nvSpPr>
          <p:cNvPr id="111" name="TextBox 110">
            <a:extLst>
              <a:ext uri="{FF2B5EF4-FFF2-40B4-BE49-F238E27FC236}">
                <a16:creationId xmlns:a16="http://schemas.microsoft.com/office/drawing/2014/main" id="{6A5D326D-89BE-7093-3273-F2D3D589F90E}"/>
              </a:ext>
            </a:extLst>
          </p:cNvPr>
          <p:cNvSpPr txBox="1"/>
          <p:nvPr/>
        </p:nvSpPr>
        <p:spPr>
          <a:xfrm>
            <a:off x="3013614" y="32456346"/>
            <a:ext cx="2338980" cy="646331"/>
          </a:xfrm>
          <a:prstGeom prst="rect">
            <a:avLst/>
          </a:prstGeom>
          <a:noFill/>
        </p:spPr>
        <p:txBody>
          <a:bodyPr wrap="square">
            <a:spAutoFit/>
          </a:bodyPr>
          <a:lstStyle/>
          <a:p>
            <a:r>
              <a:rPr lang="en-US" sz="3600" dirty="0">
                <a:solidFill>
                  <a:schemeClr val="bg1"/>
                </a:solidFill>
                <a:effectLst>
                  <a:glow rad="644825">
                    <a:srgbClr val="56A5DF">
                      <a:alpha val="30000"/>
                    </a:srgbClr>
                  </a:glow>
                </a:effectLst>
                <a:latin typeface="Avenir Book" panose="02000503020000020003" pitchFamily="2" charset="0"/>
              </a:rPr>
              <a:t>NaCl, 4 M</a:t>
            </a:r>
            <a:endParaRPr lang="en-US" sz="3600" dirty="0">
              <a:effectLst>
                <a:glow rad="644825">
                  <a:srgbClr val="56A5DF">
                    <a:alpha val="30000"/>
                  </a:srgbClr>
                </a:glow>
              </a:effectLst>
            </a:endParaRPr>
          </a:p>
        </p:txBody>
      </p:sp>
      <p:sp>
        <p:nvSpPr>
          <p:cNvPr id="112" name="TextBox 111">
            <a:extLst>
              <a:ext uri="{FF2B5EF4-FFF2-40B4-BE49-F238E27FC236}">
                <a16:creationId xmlns:a16="http://schemas.microsoft.com/office/drawing/2014/main" id="{AA58E8D3-209B-7424-F72F-0FD99597D5EC}"/>
              </a:ext>
            </a:extLst>
          </p:cNvPr>
          <p:cNvSpPr txBox="1"/>
          <p:nvPr/>
        </p:nvSpPr>
        <p:spPr>
          <a:xfrm>
            <a:off x="6584919" y="32392343"/>
            <a:ext cx="2338980" cy="646331"/>
          </a:xfrm>
          <a:prstGeom prst="rect">
            <a:avLst/>
          </a:prstGeom>
          <a:noFill/>
        </p:spPr>
        <p:txBody>
          <a:bodyPr wrap="square">
            <a:spAutoFit/>
          </a:bodyPr>
          <a:lstStyle/>
          <a:p>
            <a:r>
              <a:rPr lang="en-US" sz="3600" dirty="0">
                <a:solidFill>
                  <a:schemeClr val="bg1"/>
                </a:solidFill>
                <a:effectLst>
                  <a:glow rad="638708">
                    <a:srgbClr val="009F64">
                      <a:alpha val="29863"/>
                    </a:srgbClr>
                  </a:glow>
                </a:effectLst>
                <a:latin typeface="Avenir Book" panose="02000503020000020003" pitchFamily="2" charset="0"/>
              </a:rPr>
              <a:t>NaCl, 2 M</a:t>
            </a:r>
            <a:endParaRPr lang="en-US" sz="3600" dirty="0">
              <a:effectLst>
                <a:glow rad="638708">
                  <a:srgbClr val="009F64">
                    <a:alpha val="29863"/>
                  </a:srgbClr>
                </a:glow>
              </a:effectLst>
            </a:endParaRPr>
          </a:p>
        </p:txBody>
      </p:sp>
      <p:sp>
        <p:nvSpPr>
          <p:cNvPr id="113" name="TextBox 112">
            <a:extLst>
              <a:ext uri="{FF2B5EF4-FFF2-40B4-BE49-F238E27FC236}">
                <a16:creationId xmlns:a16="http://schemas.microsoft.com/office/drawing/2014/main" id="{C3A4A882-640F-8386-1A50-214DD9D54CE4}"/>
              </a:ext>
            </a:extLst>
          </p:cNvPr>
          <p:cNvSpPr txBox="1"/>
          <p:nvPr/>
        </p:nvSpPr>
        <p:spPr>
          <a:xfrm>
            <a:off x="10094792" y="32173019"/>
            <a:ext cx="1430901" cy="646331"/>
          </a:xfrm>
          <a:prstGeom prst="rect">
            <a:avLst/>
          </a:prstGeom>
          <a:noFill/>
        </p:spPr>
        <p:txBody>
          <a:bodyPr wrap="square">
            <a:spAutoFit/>
          </a:bodyPr>
          <a:lstStyle/>
          <a:p>
            <a:r>
              <a:rPr lang="en-US" sz="3600" dirty="0">
                <a:solidFill>
                  <a:schemeClr val="bg1"/>
                </a:solidFill>
                <a:effectLst>
                  <a:glow rad="638398">
                    <a:srgbClr val="DFA000">
                      <a:alpha val="30000"/>
                    </a:srgbClr>
                  </a:glow>
                </a:effectLst>
                <a:latin typeface="Avenir Book" panose="02000503020000020003" pitchFamily="2" charset="0"/>
              </a:rPr>
              <a:t>Water</a:t>
            </a:r>
            <a:endParaRPr lang="en-US" sz="3600" dirty="0">
              <a:effectLst>
                <a:glow rad="638398">
                  <a:srgbClr val="DFA000">
                    <a:alpha val="30000"/>
                  </a:srgbClr>
                </a:glow>
              </a:effectLst>
            </a:endParaRPr>
          </a:p>
        </p:txBody>
      </p:sp>
      <p:grpSp>
        <p:nvGrpSpPr>
          <p:cNvPr id="117" name="Group 116">
            <a:extLst>
              <a:ext uri="{FF2B5EF4-FFF2-40B4-BE49-F238E27FC236}">
                <a16:creationId xmlns:a16="http://schemas.microsoft.com/office/drawing/2014/main" id="{8951E362-2DCA-8CC8-B020-F5EF3E933B51}"/>
              </a:ext>
            </a:extLst>
          </p:cNvPr>
          <p:cNvGrpSpPr/>
          <p:nvPr/>
        </p:nvGrpSpPr>
        <p:grpSpPr>
          <a:xfrm>
            <a:off x="16374499" y="7859519"/>
            <a:ext cx="13283084" cy="8224048"/>
            <a:chOff x="16374499" y="7944184"/>
            <a:chExt cx="13283084" cy="8224048"/>
          </a:xfrm>
        </p:grpSpPr>
        <p:pic>
          <p:nvPicPr>
            <p:cNvPr id="48" name="Picture 47">
              <a:extLst>
                <a:ext uri="{FF2B5EF4-FFF2-40B4-BE49-F238E27FC236}">
                  <a16:creationId xmlns:a16="http://schemas.microsoft.com/office/drawing/2014/main" id="{A3E29839-A8FF-14A8-A79C-FBA61BA392F1}"/>
                </a:ext>
              </a:extLst>
            </p:cNvPr>
            <p:cNvPicPr>
              <a:picLocks noChangeAspect="1"/>
            </p:cNvPicPr>
            <p:nvPr/>
          </p:nvPicPr>
          <p:blipFill>
            <a:blip r:embed="rId10"/>
            <a:srcRect l="9" t="10485" r="-9" b="952"/>
            <a:stretch/>
          </p:blipFill>
          <p:spPr>
            <a:xfrm>
              <a:off x="16374499" y="8178335"/>
              <a:ext cx="12269262" cy="7989897"/>
            </a:xfrm>
            <a:prstGeom prst="rect">
              <a:avLst/>
            </a:prstGeom>
          </p:spPr>
        </p:pic>
        <p:pic>
          <p:nvPicPr>
            <p:cNvPr id="114" name="Picture 113">
              <a:extLst>
                <a:ext uri="{FF2B5EF4-FFF2-40B4-BE49-F238E27FC236}">
                  <a16:creationId xmlns:a16="http://schemas.microsoft.com/office/drawing/2014/main" id="{2E33A7D0-9920-FA92-4112-9D6654EFA58E}"/>
                </a:ext>
              </a:extLst>
            </p:cNvPr>
            <p:cNvPicPr>
              <a:picLocks noChangeAspect="1"/>
            </p:cNvPicPr>
            <p:nvPr/>
          </p:nvPicPr>
          <p:blipFill>
            <a:blip r:embed="rId11"/>
            <a:srcRect l="21292" t="-1776" r="63099" b="86836"/>
            <a:stretch/>
          </p:blipFill>
          <p:spPr>
            <a:xfrm>
              <a:off x="27742473" y="13273632"/>
              <a:ext cx="1915110" cy="1347804"/>
            </a:xfrm>
            <a:prstGeom prst="rect">
              <a:avLst/>
            </a:prstGeom>
          </p:spPr>
        </p:pic>
        <p:pic>
          <p:nvPicPr>
            <p:cNvPr id="115" name="Picture 114">
              <a:extLst>
                <a:ext uri="{FF2B5EF4-FFF2-40B4-BE49-F238E27FC236}">
                  <a16:creationId xmlns:a16="http://schemas.microsoft.com/office/drawing/2014/main" id="{9C1D947D-2FB1-C836-2D9E-852C502FD645}"/>
                </a:ext>
              </a:extLst>
            </p:cNvPr>
            <p:cNvPicPr>
              <a:picLocks noChangeAspect="1"/>
            </p:cNvPicPr>
            <p:nvPr/>
          </p:nvPicPr>
          <p:blipFill>
            <a:blip r:embed="rId11"/>
            <a:srcRect l="53035" t="-1633" r="31356" b="86693"/>
            <a:stretch/>
          </p:blipFill>
          <p:spPr>
            <a:xfrm>
              <a:off x="27742473" y="9337774"/>
              <a:ext cx="1915110" cy="1347804"/>
            </a:xfrm>
            <a:prstGeom prst="rect">
              <a:avLst/>
            </a:prstGeom>
          </p:spPr>
        </p:pic>
        <p:pic>
          <p:nvPicPr>
            <p:cNvPr id="116" name="Picture 115">
              <a:extLst>
                <a:ext uri="{FF2B5EF4-FFF2-40B4-BE49-F238E27FC236}">
                  <a16:creationId xmlns:a16="http://schemas.microsoft.com/office/drawing/2014/main" id="{EC702DA9-4CA9-9553-4FFA-81391DD0587E}"/>
                </a:ext>
              </a:extLst>
            </p:cNvPr>
            <p:cNvPicPr>
              <a:picLocks noChangeAspect="1"/>
            </p:cNvPicPr>
            <p:nvPr/>
          </p:nvPicPr>
          <p:blipFill>
            <a:blip r:embed="rId11"/>
            <a:srcRect l="81969" t="-2255" r="2422" b="87315"/>
            <a:stretch/>
          </p:blipFill>
          <p:spPr>
            <a:xfrm>
              <a:off x="27742473" y="7944184"/>
              <a:ext cx="1915110" cy="1347804"/>
            </a:xfrm>
            <a:prstGeom prst="rect">
              <a:avLst/>
            </a:prstGeom>
          </p:spPr>
        </p:pic>
      </p:grpSp>
      <mc:AlternateContent xmlns:mc="http://schemas.openxmlformats.org/markup-compatibility/2006" xmlns:a14="http://schemas.microsoft.com/office/drawing/2010/main">
        <mc:Choice Requires="a14">
          <p:sp>
            <p:nvSpPr>
              <p:cNvPr id="118" name="TextBox 117">
                <a:extLst>
                  <a:ext uri="{FF2B5EF4-FFF2-40B4-BE49-F238E27FC236}">
                    <a16:creationId xmlns:a16="http://schemas.microsoft.com/office/drawing/2014/main" id="{B7C68719-E95D-145C-DCB4-01E653D9C99A}"/>
                  </a:ext>
                </a:extLst>
              </p:cNvPr>
              <p:cNvSpPr txBox="1"/>
              <p:nvPr/>
            </p:nvSpPr>
            <p:spPr>
              <a:xfrm>
                <a:off x="16758516" y="16215182"/>
                <a:ext cx="12899067" cy="2563972"/>
              </a:xfrm>
              <a:prstGeom prst="rect">
                <a:avLst/>
              </a:prstGeom>
              <a:noFill/>
            </p:spPr>
            <p:txBody>
              <a:bodyPr wrap="square" rtlCol="0">
                <a:spAutoFit/>
              </a:bodyPr>
              <a:lstStyle/>
              <a:p>
                <a:pPr algn="just"/>
                <a:r>
                  <a:rPr lang="en-US" sz="3600" b="0" i="0" u="none" strike="noStrike" dirty="0">
                    <a:solidFill>
                      <a:schemeClr val="bg1"/>
                    </a:solidFill>
                    <a:effectLst/>
                    <a:latin typeface="Avenir Book" panose="02000503020000020003" pitchFamily="2" charset="0"/>
                  </a:rPr>
                  <a:t>The figure shows unidirectional and bidirectional (</a:t>
                </a:r>
                <a14:m>
                  <m:oMath xmlns:m="http://schemas.openxmlformats.org/officeDocument/2006/math">
                    <m:r>
                      <m:rPr>
                        <m:sty m:val="p"/>
                      </m:rPr>
                      <a:rPr lang="en-JP" sz="3600" kern="100">
                        <a:solidFill>
                          <a:schemeClr val="bg1"/>
                        </a:solidFill>
                        <a:latin typeface="Cambria Math" panose="02040503050406030204" pitchFamily="18" charset="0"/>
                        <a:ea typeface="Yu Mincho" panose="02020400000000000000" pitchFamily="18" charset="-128"/>
                        <a:cs typeface="Times New Roman" panose="02020603050405020304" pitchFamily="18" charset="0"/>
                      </a:rPr>
                      <m:t>Δ</m:t>
                    </m:r>
                    <m:sSup>
                      <m:sSupPr>
                        <m:ctrlPr>
                          <a:rPr lang="en-JP" sz="3600" i="1" kern="100">
                            <a:solidFill>
                              <a:schemeClr val="bg1"/>
                            </a:solidFill>
                            <a:latin typeface="Cambria Math" panose="02040503050406030204" pitchFamily="18" charset="0"/>
                            <a:ea typeface="Yu Mincho" panose="02020400000000000000" pitchFamily="18" charset="-128"/>
                            <a:cs typeface="Times New Roman" panose="02020603050405020304" pitchFamily="18" charset="0"/>
                          </a:rPr>
                        </m:ctrlPr>
                      </m:sSupPr>
                      <m:e>
                        <m:r>
                          <a:rPr lang="en-JP" sz="3600" i="1" kern="100">
                            <a:solidFill>
                              <a:schemeClr val="bg1"/>
                            </a:solidFill>
                            <a:latin typeface="Cambria Math" panose="02040503050406030204" pitchFamily="18" charset="0"/>
                            <a:ea typeface="Yu Mincho" panose="02020400000000000000" pitchFamily="18" charset="-128"/>
                            <a:cs typeface="Times New Roman" panose="02020603050405020304" pitchFamily="18" charset="0"/>
                          </a:rPr>
                          <m:t>𝜇</m:t>
                        </m:r>
                      </m:e>
                      <m:sup>
                        <m:r>
                          <m:rPr>
                            <m:nor/>
                          </m:rPr>
                          <a:rPr lang="en-JP" sz="3600" kern="100">
                            <a:solidFill>
                              <a:schemeClr val="bg1"/>
                            </a:solidFill>
                            <a:latin typeface="Cambria Math" panose="02040503050406030204" pitchFamily="18" charset="0"/>
                            <a:ea typeface="Yu Mincho" panose="02020400000000000000" pitchFamily="18" charset="-128"/>
                            <a:cs typeface="Times New Roman" panose="02020603050405020304" pitchFamily="18" charset="0"/>
                          </a:rPr>
                          <m:t>ex</m:t>
                        </m:r>
                      </m:sup>
                    </m:sSup>
                  </m:oMath>
                </a14:m>
                <a:r>
                  <a:rPr lang="en-US" sz="3600" b="0" i="0" u="none" strike="noStrike" dirty="0">
                    <a:solidFill>
                      <a:schemeClr val="bg1"/>
                    </a:solidFill>
                    <a:effectLst/>
                    <a:latin typeface="Avenir Book" panose="02000503020000020003" pitchFamily="2" charset="0"/>
                  </a:rPr>
                  <a:t>) estimates of PEG’s solvation free energy when transitioning from its water ensemble into NaCl (</a:t>
                </a:r>
                <a14:m>
                  <m:oMath xmlns:m="http://schemas.openxmlformats.org/officeDocument/2006/math">
                    <m:r>
                      <m:rPr>
                        <m:sty m:val="p"/>
                      </m:rPr>
                      <a:rPr lang="en-JP" sz="3600" kern="100">
                        <a:solidFill>
                          <a:schemeClr val="bg1"/>
                        </a:solidFill>
                        <a:latin typeface="Cambria Math" panose="02040503050406030204" pitchFamily="18" charset="0"/>
                        <a:ea typeface="Yu Mincho" panose="02020400000000000000" pitchFamily="18" charset="-128"/>
                        <a:cs typeface="Times New Roman" panose="02020603050405020304" pitchFamily="18" charset="0"/>
                      </a:rPr>
                      <m:t>Δ</m:t>
                    </m:r>
                    <m:sSubSup>
                      <m:sSubSupPr>
                        <m:ctrlPr>
                          <a:rPr lang="en-JP" sz="3600" i="1" kern="100">
                            <a:solidFill>
                              <a:schemeClr val="bg1"/>
                            </a:solidFill>
                            <a:latin typeface="Cambria Math" panose="02040503050406030204" pitchFamily="18" charset="0"/>
                            <a:ea typeface="Yu Mincho" panose="02020400000000000000" pitchFamily="18" charset="-128"/>
                            <a:cs typeface="Times New Roman" panose="02020603050405020304" pitchFamily="18" charset="0"/>
                          </a:rPr>
                        </m:ctrlPr>
                      </m:sSubSupPr>
                      <m:e>
                        <m:r>
                          <a:rPr lang="en-JP" sz="3600" i="1" kern="100">
                            <a:solidFill>
                              <a:schemeClr val="bg1"/>
                            </a:solidFill>
                            <a:latin typeface="Cambria Math" panose="02040503050406030204" pitchFamily="18" charset="0"/>
                            <a:ea typeface="Yu Mincho" panose="02020400000000000000" pitchFamily="18" charset="-128"/>
                            <a:cs typeface="Times New Roman" panose="02020603050405020304" pitchFamily="18" charset="0"/>
                          </a:rPr>
                          <m:t>𝜇</m:t>
                        </m:r>
                      </m:e>
                      <m:sub>
                        <m:r>
                          <m:rPr>
                            <m:nor/>
                          </m:rPr>
                          <a:rPr lang="en-US" sz="3600" b="0" i="0" kern="100" smtClean="0">
                            <a:solidFill>
                              <a:schemeClr val="bg1"/>
                            </a:solidFill>
                            <a:latin typeface="Cambria Math" panose="02040503050406030204" pitchFamily="18" charset="0"/>
                            <a:ea typeface="Yu Mincho" panose="02020400000000000000" pitchFamily="18" charset="-128"/>
                            <a:cs typeface="Times New Roman" panose="02020603050405020304" pitchFamily="18" charset="0"/>
                          </a:rPr>
                          <m:t>upper</m:t>
                        </m:r>
                      </m:sub>
                      <m:sup>
                        <m:r>
                          <m:rPr>
                            <m:nor/>
                          </m:rPr>
                          <a:rPr lang="en-JP" sz="3600" kern="100">
                            <a:solidFill>
                              <a:schemeClr val="bg1"/>
                            </a:solidFill>
                            <a:latin typeface="Cambria Math" panose="02040503050406030204" pitchFamily="18" charset="0"/>
                            <a:ea typeface="Yu Mincho" panose="02020400000000000000" pitchFamily="18" charset="-128"/>
                            <a:cs typeface="Times New Roman" panose="02020603050405020304" pitchFamily="18" charset="0"/>
                          </a:rPr>
                          <m:t>ex</m:t>
                        </m:r>
                      </m:sup>
                    </m:sSubSup>
                  </m:oMath>
                </a14:m>
                <a:r>
                  <a:rPr lang="en-US" sz="3600" b="0" i="0" u="none" strike="noStrike" dirty="0">
                    <a:solidFill>
                      <a:schemeClr val="bg1"/>
                    </a:solidFill>
                    <a:effectLst/>
                    <a:latin typeface="Avenir Book" panose="02000503020000020003" pitchFamily="2" charset="0"/>
                  </a:rPr>
                  <a:t>) and from its NaCl ensemble back into water (</a:t>
                </a:r>
                <a14:m>
                  <m:oMath xmlns:m="http://schemas.openxmlformats.org/officeDocument/2006/math">
                    <m:r>
                      <m:rPr>
                        <m:sty m:val="p"/>
                      </m:rPr>
                      <a:rPr lang="en-JP" sz="3600" kern="100" smtClean="0">
                        <a:solidFill>
                          <a:schemeClr val="bg1"/>
                        </a:solidFill>
                        <a:effectLst/>
                        <a:latin typeface="Cambria Math" panose="02040503050406030204" pitchFamily="18" charset="0"/>
                        <a:ea typeface="Yu Mincho" panose="02020400000000000000" pitchFamily="18" charset="-128"/>
                        <a:cs typeface="Times New Roman" panose="02020603050405020304" pitchFamily="18" charset="0"/>
                      </a:rPr>
                      <m:t>Δ</m:t>
                    </m:r>
                    <m:sSubSup>
                      <m:sSubSupPr>
                        <m:ctrlPr>
                          <a:rPr lang="en-JP" sz="3600" i="1" kern="100" smtClean="0">
                            <a:solidFill>
                              <a:schemeClr val="bg1"/>
                            </a:solidFill>
                            <a:effectLst/>
                            <a:latin typeface="Cambria Math" panose="02040503050406030204" pitchFamily="18" charset="0"/>
                            <a:ea typeface="Yu Mincho" panose="02020400000000000000" pitchFamily="18" charset="-128"/>
                            <a:cs typeface="Times New Roman" panose="02020603050405020304" pitchFamily="18" charset="0"/>
                          </a:rPr>
                        </m:ctrlPr>
                      </m:sSubSupPr>
                      <m:e>
                        <m:r>
                          <a:rPr lang="en-JP" sz="3600" i="1" kern="100">
                            <a:solidFill>
                              <a:schemeClr val="bg1"/>
                            </a:solidFill>
                            <a:effectLst/>
                            <a:latin typeface="Cambria Math" panose="02040503050406030204" pitchFamily="18" charset="0"/>
                            <a:ea typeface="Yu Mincho" panose="02020400000000000000" pitchFamily="18" charset="-128"/>
                            <a:cs typeface="Times New Roman" panose="02020603050405020304" pitchFamily="18" charset="0"/>
                          </a:rPr>
                          <m:t>𝜇</m:t>
                        </m:r>
                      </m:e>
                      <m:sub>
                        <m:r>
                          <m:rPr>
                            <m:nor/>
                          </m:rPr>
                          <a:rPr lang="en-JP" sz="3600" kern="100">
                            <a:solidFill>
                              <a:schemeClr val="bg1"/>
                            </a:solidFill>
                            <a:effectLst/>
                            <a:latin typeface="Cambria Math" panose="02040503050406030204" pitchFamily="18" charset="0"/>
                            <a:ea typeface="Yu Mincho" panose="02020400000000000000" pitchFamily="18" charset="-128"/>
                            <a:cs typeface="Times New Roman" panose="02020603050405020304" pitchFamily="18" charset="0"/>
                          </a:rPr>
                          <m:t>lower</m:t>
                        </m:r>
                      </m:sub>
                      <m:sup>
                        <m:r>
                          <m:rPr>
                            <m:nor/>
                          </m:rPr>
                          <a:rPr lang="en-JP" sz="3600" kern="100">
                            <a:solidFill>
                              <a:schemeClr val="bg1"/>
                            </a:solidFill>
                            <a:effectLst/>
                            <a:latin typeface="Cambria Math" panose="02040503050406030204" pitchFamily="18" charset="0"/>
                            <a:ea typeface="Yu Mincho" panose="02020400000000000000" pitchFamily="18" charset="-128"/>
                            <a:cs typeface="Times New Roman" panose="02020603050405020304" pitchFamily="18" charset="0"/>
                          </a:rPr>
                          <m:t>ex</m:t>
                        </m:r>
                      </m:sup>
                    </m:sSubSup>
                  </m:oMath>
                </a14:m>
                <a:r>
                  <a:rPr lang="en-US" sz="3600" b="0" i="0" u="none" strike="noStrike" dirty="0">
                    <a:solidFill>
                      <a:schemeClr val="bg1"/>
                    </a:solidFill>
                    <a:effectLst/>
                    <a:latin typeface="Avenir Book" panose="02000503020000020003" pitchFamily="2" charset="0"/>
                  </a:rPr>
                  <a:t>).</a:t>
                </a:r>
              </a:p>
            </p:txBody>
          </p:sp>
        </mc:Choice>
        <mc:Fallback xmlns="">
          <p:sp>
            <p:nvSpPr>
              <p:cNvPr id="118" name="TextBox 117">
                <a:extLst>
                  <a:ext uri="{FF2B5EF4-FFF2-40B4-BE49-F238E27FC236}">
                    <a16:creationId xmlns:a16="http://schemas.microsoft.com/office/drawing/2014/main" id="{CD55F28E-EBD9-B1BF-28DB-4C10C207BE7C}"/>
                  </a:ext>
                </a:extLst>
              </p:cNvPr>
              <p:cNvSpPr txBox="1">
                <a:spLocks noRot="1" noChangeAspect="1" noMove="1" noResize="1" noEditPoints="1" noAdjustHandles="1" noChangeArrowheads="1" noChangeShapeType="1" noTextEdit="1"/>
              </p:cNvSpPr>
              <p:nvPr/>
            </p:nvSpPr>
            <p:spPr>
              <a:xfrm>
                <a:off x="16758516" y="16215182"/>
                <a:ext cx="12899067" cy="2563972"/>
              </a:xfrm>
              <a:prstGeom prst="rect">
                <a:avLst/>
              </a:prstGeom>
              <a:blipFill>
                <a:blip r:embed="rId12"/>
                <a:stretch>
                  <a:fillRect l="-1377" t="-2956" r="-1377" b="-6404"/>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EB2B0E5E-2E56-7F33-1504-25274291CCFF}"/>
              </a:ext>
            </a:extLst>
          </p:cNvPr>
          <p:cNvPicPr>
            <a:picLocks noChangeAspect="1"/>
          </p:cNvPicPr>
          <p:nvPr/>
        </p:nvPicPr>
        <p:blipFill>
          <a:blip r:embed="rId13">
            <a:biLevel thresh="50000"/>
            <a:extLst>
              <a:ext uri="{BEBA8EAE-BF5A-486C-A8C5-ECC9F3942E4B}">
                <a14:imgProps xmlns:a14="http://schemas.microsoft.com/office/drawing/2010/main">
                  <a14:imgLayer r:embed="rId14">
                    <a14:imgEffect>
                      <a14:colorTemperature colorTemp="1500"/>
                    </a14:imgEffect>
                    <a14:imgEffect>
                      <a14:saturation sat="0"/>
                    </a14:imgEffect>
                  </a14:imgLayer>
                </a14:imgProps>
              </a:ext>
            </a:extLst>
          </a:blip>
          <a:stretch>
            <a:fillRect/>
          </a:stretch>
        </p:blipFill>
        <p:spPr>
          <a:xfrm>
            <a:off x="20019600" y="40788000"/>
            <a:ext cx="4877927" cy="2016210"/>
          </a:xfrm>
          <a:prstGeom prst="rect">
            <a:avLst/>
          </a:prstGeom>
        </p:spPr>
      </p:pic>
      <p:sp>
        <p:nvSpPr>
          <p:cNvPr id="9" name="TextBox 8">
            <a:extLst>
              <a:ext uri="{FF2B5EF4-FFF2-40B4-BE49-F238E27FC236}">
                <a16:creationId xmlns:a16="http://schemas.microsoft.com/office/drawing/2014/main" id="{E124EDC4-EB73-F2E9-4562-4ABDF85B9DFE}"/>
              </a:ext>
            </a:extLst>
          </p:cNvPr>
          <p:cNvSpPr txBox="1"/>
          <p:nvPr/>
        </p:nvSpPr>
        <p:spPr>
          <a:xfrm>
            <a:off x="16415394" y="30112299"/>
            <a:ext cx="12899067" cy="1754326"/>
          </a:xfrm>
          <a:prstGeom prst="rect">
            <a:avLst/>
          </a:prstGeom>
          <a:noFill/>
        </p:spPr>
        <p:txBody>
          <a:bodyPr wrap="square" rtlCol="0">
            <a:spAutoFit/>
          </a:bodyPr>
          <a:lstStyle/>
          <a:p>
            <a:pPr algn="just"/>
            <a:r>
              <a:rPr lang="en-US" sz="3600" b="0" i="0" u="none" strike="noStrike" dirty="0">
                <a:solidFill>
                  <a:schemeClr val="bg1"/>
                </a:solidFill>
                <a:effectLst/>
                <a:latin typeface="Avenir Book" panose="02000503020000020003" pitchFamily="2" charset="0"/>
              </a:rPr>
              <a:t>Since the preferential binding coefficient is changing linearly with the NaCl concentration</a:t>
            </a:r>
            <a:r>
              <a:rPr lang="en-US" sz="3600" dirty="0">
                <a:solidFill>
                  <a:schemeClr val="bg1"/>
                </a:solidFill>
                <a:latin typeface="Avenir Book" panose="02000503020000020003" pitchFamily="2" charset="0"/>
              </a:rPr>
              <a:t>, the preferential binding contribution to</a:t>
            </a:r>
            <a:r>
              <a:rPr lang="en-US" sz="3600" b="0" i="0" u="none" strike="noStrike" dirty="0">
                <a:solidFill>
                  <a:schemeClr val="bg1"/>
                </a:solidFill>
                <a:effectLst/>
                <a:latin typeface="Avenir Book" panose="02000503020000020003" pitchFamily="2" charset="0"/>
              </a:rPr>
              <a:t> the </a:t>
            </a:r>
            <a:r>
              <a:rPr lang="en-US" sz="3600" b="0" i="1" u="none" strike="noStrike" dirty="0">
                <a:solidFill>
                  <a:schemeClr val="bg1"/>
                </a:solidFill>
                <a:effectLst/>
                <a:latin typeface="Avenir Book" panose="02000503020000020003" pitchFamily="2" charset="0"/>
              </a:rPr>
              <a:t>m</a:t>
            </a:r>
            <a:r>
              <a:rPr lang="en-US" sz="3600" b="0" i="0" u="none" strike="noStrike" dirty="0">
                <a:solidFill>
                  <a:schemeClr val="bg1"/>
                </a:solidFill>
                <a:effectLst/>
                <a:latin typeface="Avenir Book" panose="02000503020000020003" pitchFamily="2" charset="0"/>
              </a:rPr>
              <a:t>-value is constant.</a:t>
            </a:r>
          </a:p>
        </p:txBody>
      </p:sp>
    </p:spTree>
    <p:extLst>
      <p:ext uri="{BB962C8B-B14F-4D97-AF65-F5344CB8AC3E}">
        <p14:creationId xmlns:p14="http://schemas.microsoft.com/office/powerpoint/2010/main" val="380385181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26959</TotalTime>
  <Words>465</Words>
  <Application>Microsoft Macintosh PowerPoint</Application>
  <PresentationFormat>Custom</PresentationFormat>
  <Paragraphs>25</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Avenir</vt:lpstr>
      <vt:lpstr>Avenir Book</vt:lpstr>
      <vt:lpstr>Calibri</vt:lpstr>
      <vt:lpstr>Calibri Light</vt:lpstr>
      <vt:lpstr>Cambria Math</vt:lpstr>
      <vt:lpstr>Roboto</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Stefan Hervø Hansen</cp:lastModifiedBy>
  <cp:revision>137</cp:revision>
  <cp:lastPrinted>2024-07-03T03:59:31Z</cp:lastPrinted>
  <dcterms:created xsi:type="dcterms:W3CDTF">2023-06-08T09:16:07Z</dcterms:created>
  <dcterms:modified xsi:type="dcterms:W3CDTF">2025-03-08T12:29:48Z</dcterms:modified>
</cp:coreProperties>
</file>

<file path=docProps/thumbnail.jpeg>
</file>